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6" r:id="rId2"/>
    <p:sldMasterId id="2147484070" r:id="rId3"/>
    <p:sldMasterId id="2147484097" r:id="rId4"/>
    <p:sldMasterId id="2147484183" r:id="rId5"/>
    <p:sldMasterId id="2147484197" r:id="rId6"/>
    <p:sldMasterId id="2147484210" r:id="rId7"/>
  </p:sldMasterIdLst>
  <p:notesMasterIdLst>
    <p:notesMasterId r:id="rId38"/>
  </p:notesMasterIdLst>
  <p:handoutMasterIdLst>
    <p:handoutMasterId r:id="rId39"/>
  </p:handoutMasterIdLst>
  <p:sldIdLst>
    <p:sldId id="626" r:id="rId8"/>
    <p:sldId id="647" r:id="rId9"/>
    <p:sldId id="697" r:id="rId10"/>
    <p:sldId id="652" r:id="rId11"/>
    <p:sldId id="662" r:id="rId12"/>
    <p:sldId id="696" r:id="rId13"/>
    <p:sldId id="666" r:id="rId14"/>
    <p:sldId id="670" r:id="rId15"/>
    <p:sldId id="695" r:id="rId16"/>
    <p:sldId id="678" r:id="rId17"/>
    <p:sldId id="679" r:id="rId18"/>
    <p:sldId id="687" r:id="rId19"/>
    <p:sldId id="680" r:id="rId20"/>
    <p:sldId id="681" r:id="rId21"/>
    <p:sldId id="694" r:id="rId22"/>
    <p:sldId id="682" r:id="rId23"/>
    <p:sldId id="683" r:id="rId24"/>
    <p:sldId id="684" r:id="rId25"/>
    <p:sldId id="693" r:id="rId26"/>
    <p:sldId id="675" r:id="rId27"/>
    <p:sldId id="673" r:id="rId28"/>
    <p:sldId id="688" r:id="rId29"/>
    <p:sldId id="689" r:id="rId30"/>
    <p:sldId id="646" r:id="rId31"/>
    <p:sldId id="699" r:id="rId32"/>
    <p:sldId id="676" r:id="rId33"/>
    <p:sldId id="672" r:id="rId34"/>
    <p:sldId id="657" r:id="rId35"/>
    <p:sldId id="698" r:id="rId36"/>
    <p:sldId id="690" r:id="rId37"/>
  </p:sldIdLst>
  <p:sldSz cx="9144000" cy="5143500" type="screen16x9"/>
  <p:notesSz cx="6799263" cy="99298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F040CA"/>
    <a:srgbClr val="FF0000"/>
    <a:srgbClr val="2E4C73"/>
    <a:srgbClr val="BBE0E3"/>
    <a:srgbClr val="E1F2F3"/>
    <a:srgbClr val="E39407"/>
    <a:srgbClr val="FEFE0E"/>
    <a:srgbClr val="F6A1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7870" autoAdjust="0"/>
  </p:normalViewPr>
  <p:slideViewPr>
    <p:cSldViewPr>
      <p:cViewPr varScale="1">
        <p:scale>
          <a:sx n="93" d="100"/>
          <a:sy n="93" d="100"/>
        </p:scale>
        <p:origin x="168" y="6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8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6935" cy="49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17" tIns="46058" rIns="92117" bIns="4605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726" y="1"/>
            <a:ext cx="2946934" cy="49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17" tIns="46058" rIns="92117" bIns="4605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31485"/>
            <a:ext cx="2946935" cy="49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17" tIns="46058" rIns="92117" bIns="4605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726" y="9431485"/>
            <a:ext cx="2946934" cy="49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17" tIns="46058" rIns="92117" bIns="4605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A42401B-DFCD-4386-8A68-63574353BE5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231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6935" cy="49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17" tIns="46058" rIns="92117" bIns="4605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726" y="1"/>
            <a:ext cx="2946934" cy="49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17" tIns="46058" rIns="92117" bIns="4605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8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46" y="4716542"/>
            <a:ext cx="5440372" cy="446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17" tIns="46058" rIns="92117" bIns="460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1485"/>
            <a:ext cx="2946935" cy="49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17" tIns="46058" rIns="92117" bIns="4605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726" y="9431485"/>
            <a:ext cx="2946934" cy="49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17" tIns="46058" rIns="92117" bIns="4605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F9D4DBE-95C9-4F27-B6F1-1CEA9FE875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6637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0446BB3-62AB-4837-8B86-8970B6D5574F}" type="slidenum">
              <a:rPr lang="fr-FR" altLang="fr-FR">
                <a:solidFill>
                  <a:prstClr val="black"/>
                </a:solidFill>
              </a:rPr>
              <a:pPr/>
              <a:t>2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139267" name="Rectangle 7"/>
          <p:cNvSpPr txBox="1">
            <a:spLocks noGrp="1" noChangeArrowheads="1"/>
          </p:cNvSpPr>
          <p:nvPr/>
        </p:nvSpPr>
        <p:spPr bwMode="auto">
          <a:xfrm>
            <a:off x="3851275" y="9431339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08" tIns="46054" rIns="92108" bIns="46054"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48B9A92D-98DD-4262-89B0-966005432CCA}" type="slidenum">
              <a:rPr lang="en-US" altLang="fr-FR" sz="1200" smtClean="0">
                <a:solidFill>
                  <a:prstClr val="black"/>
                </a:solidFill>
              </a:rPr>
              <a:pPr algn="r"/>
              <a:t>2</a:t>
            </a:fld>
            <a:endParaRPr lang="en-US" altLang="fr-FR" sz="1200" smtClean="0">
              <a:solidFill>
                <a:prstClr val="black"/>
              </a:solidFill>
            </a:endParaRPr>
          </a:p>
        </p:txBody>
      </p:sp>
      <p:sp>
        <p:nvSpPr>
          <p:cNvPr id="139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8288" cy="3724275"/>
          </a:xfrm>
          <a:ln/>
        </p:spPr>
      </p:sp>
      <p:sp>
        <p:nvSpPr>
          <p:cNvPr id="139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4" y="4716463"/>
            <a:ext cx="4986337" cy="4468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/>
          </a:p>
        </p:txBody>
      </p:sp>
    </p:spTree>
    <p:extLst>
      <p:ext uri="{BB962C8B-B14F-4D97-AF65-F5344CB8AC3E}">
        <p14:creationId xmlns:p14="http://schemas.microsoft.com/office/powerpoint/2010/main" val="862392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 txBox="1">
            <a:spLocks noGrp="1" noChangeArrowheads="1"/>
          </p:cNvSpPr>
          <p:nvPr/>
        </p:nvSpPr>
        <p:spPr bwMode="auto">
          <a:xfrm>
            <a:off x="3851275" y="9431339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08" tIns="46054" rIns="92108" bIns="46054"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894B98F8-D5F6-477A-B3C1-D634D9D71D8B}" type="slidenum">
              <a:rPr lang="en-US" altLang="fr-FR" sz="1200" smtClean="0">
                <a:solidFill>
                  <a:prstClr val="black"/>
                </a:solidFill>
              </a:rPr>
              <a:pPr algn="r"/>
              <a:t>11</a:t>
            </a:fld>
            <a:endParaRPr lang="en-US" altLang="fr-FR" sz="1200" smtClean="0">
              <a:solidFill>
                <a:prstClr val="black"/>
              </a:solidFill>
            </a:endParaRPr>
          </a:p>
        </p:txBody>
      </p:sp>
      <p:sp>
        <p:nvSpPr>
          <p:cNvPr id="172035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09" tIns="46856" rIns="93709" bIns="46856"/>
          <a:lstStyle>
            <a:lvl1pPr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fr-FR" sz="1200" smtClean="0">
                <a:solidFill>
                  <a:prstClr val="black"/>
                </a:solidFill>
              </a:rPr>
              <a:t>sgsfdgsfd</a:t>
            </a:r>
          </a:p>
        </p:txBody>
      </p:sp>
      <p:sp>
        <p:nvSpPr>
          <p:cNvPr id="172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16700" cy="3722688"/>
          </a:xfrm>
          <a:ln/>
        </p:spPr>
      </p:sp>
      <p:sp>
        <p:nvSpPr>
          <p:cNvPr id="172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6464"/>
            <a:ext cx="5440363" cy="4467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709" tIns="46856" rIns="93709" bIns="46856"/>
          <a:lstStyle/>
          <a:p>
            <a:r>
              <a:rPr lang="en-US" altLang="fr-FR" smtClean="0"/>
              <a:t>M184V mutation  in SHIV introduced by site directed mutagenesis resulted in &gt;100 fold resistance to FTC and increased susceptibility 3 fold to TDF</a:t>
            </a:r>
          </a:p>
          <a:p>
            <a:r>
              <a:rPr lang="en-US" altLang="fr-FR" smtClean="0"/>
              <a:t>All five untreated animals, readily infected with a similar number of challenges, but peak viremia lower (1 log)  to that of infection with WT virus</a:t>
            </a:r>
          </a:p>
          <a:p>
            <a:r>
              <a:rPr lang="en-US" altLang="fr-FR" smtClean="0"/>
              <a:t>So PrEP with TDF/FTC retains activity against highly resistant isolate</a:t>
            </a:r>
          </a:p>
        </p:txBody>
      </p:sp>
    </p:spTree>
    <p:extLst>
      <p:ext uri="{BB962C8B-B14F-4D97-AF65-F5344CB8AC3E}">
        <p14:creationId xmlns:p14="http://schemas.microsoft.com/office/powerpoint/2010/main" val="1463610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/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fr-FR" dirty="0" err="1" smtClean="0"/>
              <a:t>Acutes</a:t>
            </a:r>
            <a:endParaRPr lang="en-US" altLang="fr-FR" dirty="0" smtClean="0"/>
          </a:p>
          <a:p>
            <a:r>
              <a:rPr lang="en-US" altLang="fr-FR" dirty="0" err="1" smtClean="0"/>
              <a:t>iPrEX</a:t>
            </a:r>
            <a:r>
              <a:rPr lang="en-US" altLang="fr-FR" dirty="0" smtClean="0"/>
              <a:t> 2/2: one patient in the placebo arm had MDR with M184V, T215Y, K103N</a:t>
            </a:r>
          </a:p>
          <a:p>
            <a:r>
              <a:rPr lang="en-US" altLang="fr-FR" dirty="0" smtClean="0"/>
              <a:t>With deep sequencing, no mutation M184V, K70E, or K65R in the TDF/FTC arm. </a:t>
            </a:r>
          </a:p>
          <a:p>
            <a:r>
              <a:rPr lang="en-US" altLang="fr-FR" dirty="0" smtClean="0"/>
              <a:t>K65R developed in one Partners PrEP participants; 7 months after </a:t>
            </a:r>
            <a:r>
              <a:rPr lang="en-US" altLang="fr-FR" dirty="0" err="1" smtClean="0"/>
              <a:t>vseroconversion</a:t>
            </a:r>
            <a:r>
              <a:rPr lang="en-US" altLang="fr-FR" dirty="0" smtClean="0"/>
              <a:t>: M184V/I occurred first, then K65R</a:t>
            </a:r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367F994-67A0-4B4D-8F80-83EA2BA2E9E9}" type="slidenum">
              <a:rPr lang="en-US" altLang="fr-FR">
                <a:solidFill>
                  <a:srgbClr val="000000"/>
                </a:solidFill>
                <a:cs typeface="Times New Roman" pitchFamily="18" charset="0"/>
              </a:rPr>
              <a:pPr/>
              <a:t>12</a:t>
            </a:fld>
            <a:endParaRPr lang="en-US" altLang="fr-FR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274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 txBox="1">
            <a:spLocks noGrp="1" noChangeArrowheads="1"/>
          </p:cNvSpPr>
          <p:nvPr/>
        </p:nvSpPr>
        <p:spPr bwMode="auto">
          <a:xfrm>
            <a:off x="3851275" y="9431339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08" tIns="46054" rIns="92108" bIns="46054"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314E62ED-DD8A-46DB-8FFF-3465EE7ABC3C}" type="slidenum">
              <a:rPr lang="en-US" altLang="fr-FR" sz="1200" smtClean="0">
                <a:solidFill>
                  <a:prstClr val="black"/>
                </a:solidFill>
              </a:rPr>
              <a:pPr algn="r"/>
              <a:t>13</a:t>
            </a:fld>
            <a:endParaRPr lang="en-US" altLang="fr-FR" sz="1200" smtClean="0">
              <a:solidFill>
                <a:prstClr val="black"/>
              </a:solidFill>
            </a:endParaRPr>
          </a:p>
        </p:txBody>
      </p:sp>
      <p:sp>
        <p:nvSpPr>
          <p:cNvPr id="173059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09" tIns="46856" rIns="93709" bIns="46856"/>
          <a:lstStyle>
            <a:lvl1pPr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fr-FR" sz="1200" smtClean="0">
                <a:solidFill>
                  <a:prstClr val="black"/>
                </a:solidFill>
              </a:rPr>
              <a:t>sgsfdgsfd</a:t>
            </a:r>
          </a:p>
        </p:txBody>
      </p:sp>
      <p:sp>
        <p:nvSpPr>
          <p:cNvPr id="173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16700" cy="3722688"/>
          </a:xfrm>
          <a:ln/>
        </p:spPr>
      </p:sp>
      <p:sp>
        <p:nvSpPr>
          <p:cNvPr id="173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6464"/>
            <a:ext cx="5440363" cy="4467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709" tIns="46856" rIns="93709" bIns="46856"/>
          <a:lstStyle/>
          <a:p>
            <a:r>
              <a:rPr lang="en-US" altLang="fr-FR" smtClean="0"/>
              <a:t>K65R mutation introduced by site directed mutagenesis resulted, like  HIV,  in moderate resistance to FTC 11-fold and TDF 6 fold  </a:t>
            </a:r>
          </a:p>
          <a:p>
            <a:r>
              <a:rPr lang="en-US" altLang="fr-FR" smtClean="0"/>
              <a:t>All six untreated animals, readily infected with a similar number of challenges, there was a delay infection in those receiving TDF/FTC , with similar peak viremia</a:t>
            </a:r>
          </a:p>
          <a:p>
            <a:r>
              <a:rPr lang="en-US" altLang="fr-FR" smtClean="0"/>
              <a:t>Transmissibility was lower than wild-type , with need to increase the infecting dose 10 fold to infect macaques</a:t>
            </a:r>
          </a:p>
          <a:p>
            <a:r>
              <a:rPr lang="en-US" altLang="fr-FR" smtClean="0"/>
              <a:t>Only partial protection with this mutant virus </a:t>
            </a:r>
          </a:p>
        </p:txBody>
      </p:sp>
    </p:spTree>
    <p:extLst>
      <p:ext uri="{BB962C8B-B14F-4D97-AF65-F5344CB8AC3E}">
        <p14:creationId xmlns:p14="http://schemas.microsoft.com/office/powerpoint/2010/main" val="3663539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/>
        </p:spPr>
      </p:sp>
      <p:sp>
        <p:nvSpPr>
          <p:cNvPr id="1740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mtClean="0"/>
              <a:t>Treatment naive individuals</a:t>
            </a:r>
          </a:p>
          <a:p>
            <a:r>
              <a:rPr lang="fr-FR" altLang="fr-FR" smtClean="0"/>
              <a:t>Rhee: no increase in NRTI RAM over time +++</a:t>
            </a:r>
          </a:p>
          <a:p>
            <a:r>
              <a:rPr lang="fr-FR" altLang="fr-FR" smtClean="0"/>
              <a:t>Banez: among MSM </a:t>
            </a:r>
          </a:p>
          <a:p>
            <a:r>
              <a:rPr lang="fr-FR" altLang="fr-FR" smtClean="0"/>
              <a:t>Chan : treatment naive, USA, Europe, Africa, Asia</a:t>
            </a:r>
          </a:p>
          <a:p>
            <a:r>
              <a:rPr lang="fr-FR" altLang="fr-FR" smtClean="0"/>
              <a:t>Oslon ; Cascade seroconversion cohort in Europe</a:t>
            </a:r>
          </a:p>
          <a:p>
            <a:r>
              <a:rPr lang="fr-FR" altLang="fr-FR" smtClean="0"/>
              <a:t>Gupta systematic review: no increase in prevalence of NRTI-R over time</a:t>
            </a:r>
          </a:p>
        </p:txBody>
      </p:sp>
      <p:sp>
        <p:nvSpPr>
          <p:cNvPr id="1740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6F57121B-D9B4-4146-B755-354AA8F4278A}" type="slidenum">
              <a:rPr lang="fr-FR" altLang="fr-FR">
                <a:solidFill>
                  <a:prstClr val="black"/>
                </a:solidFill>
              </a:rPr>
              <a:pPr/>
              <a:t>14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91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/>
        </p:spPr>
      </p:sp>
      <p:sp>
        <p:nvSpPr>
          <p:cNvPr id="1454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1454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7C2FB98-073C-4FD9-8E0C-0D25B1643C48}" type="slidenum">
              <a:rPr lang="fr-FR" altLang="fr-FR">
                <a:solidFill>
                  <a:prstClr val="black"/>
                </a:solidFill>
              </a:rPr>
              <a:pPr/>
              <a:t>15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3025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/>
        </p:spPr>
      </p:sp>
      <p:sp>
        <p:nvSpPr>
          <p:cNvPr id="1751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fr-FR" b="1" smtClean="0"/>
              <a:t>PrEP was discontinued to avoid selecting RAMs, </a:t>
            </a:r>
            <a:r>
              <a:rPr lang="en-US" altLang="fr-FR" smtClean="0"/>
              <a:t>no condomless anal sex reported, HIV RNA  in plasma negative 6 days later but positive 20 days after PrEP discontinuation without RAM</a:t>
            </a:r>
          </a:p>
          <a:p>
            <a:endParaRPr lang="fr-FR" altLang="fr-FR" smtClean="0"/>
          </a:p>
        </p:txBody>
      </p:sp>
      <p:sp>
        <p:nvSpPr>
          <p:cNvPr id="1751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68B4567-F304-4476-A923-95F7B4065AFA}" type="slidenum">
              <a:rPr lang="fr-FR" altLang="fr-FR">
                <a:solidFill>
                  <a:prstClr val="black"/>
                </a:solidFill>
              </a:rPr>
              <a:pPr/>
              <a:t>16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87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/>
        </p:spPr>
      </p:sp>
      <p:sp>
        <p:nvSpPr>
          <p:cNvPr id="1761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1761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3351C00-55B4-49A7-9DEC-D1C8BF3621FE}" type="slidenum">
              <a:rPr lang="fr-FR" altLang="fr-FR">
                <a:solidFill>
                  <a:prstClr val="black"/>
                </a:solidFill>
              </a:rPr>
              <a:pPr/>
              <a:t>17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960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/>
        </p:spPr>
      </p:sp>
      <p:sp>
        <p:nvSpPr>
          <p:cNvPr id="1771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mtClean="0"/>
              <a:t>Denied condomless anal sex but had anal sex with condoms +++</a:t>
            </a:r>
          </a:p>
        </p:txBody>
      </p:sp>
      <p:sp>
        <p:nvSpPr>
          <p:cNvPr id="1771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424716F7-9D01-4CF2-9462-83F57906169F}" type="slidenum">
              <a:rPr lang="fr-FR" altLang="fr-FR">
                <a:solidFill>
                  <a:prstClr val="black"/>
                </a:solidFill>
              </a:rPr>
              <a:pPr/>
              <a:t>18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0735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/>
        </p:spPr>
      </p:sp>
      <p:sp>
        <p:nvSpPr>
          <p:cNvPr id="1454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1454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7C2FB98-073C-4FD9-8E0C-0D25B1643C48}" type="slidenum">
              <a:rPr lang="fr-FR" altLang="fr-FR">
                <a:solidFill>
                  <a:prstClr val="black"/>
                </a:solidFill>
              </a:rPr>
              <a:pPr/>
              <a:t>19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506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/>
        </p:spPr>
      </p:sp>
      <p:sp>
        <p:nvSpPr>
          <p:cNvPr id="167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167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FD58522-99A7-410C-BABB-492DAD455120}" type="slidenum">
              <a:rPr lang="fr-FR" altLang="fr-FR">
                <a:solidFill>
                  <a:prstClr val="black"/>
                </a:solidFill>
              </a:rPr>
              <a:pPr/>
              <a:t>20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198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/>
        </p:spPr>
      </p:sp>
      <p:sp>
        <p:nvSpPr>
          <p:cNvPr id="1454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1454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7C2FB98-073C-4FD9-8E0C-0D25B1643C48}" type="slidenum">
              <a:rPr lang="fr-FR" altLang="fr-FR">
                <a:solidFill>
                  <a:prstClr val="black"/>
                </a:solidFill>
              </a:rPr>
              <a:pPr/>
              <a:t>3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0367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/>
        </p:spPr>
      </p:sp>
      <p:sp>
        <p:nvSpPr>
          <p:cNvPr id="1658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mtClean="0"/>
              <a:t>Use of PrEP has markedly increased over the past 5 years, and with quartely HIV screening, there will be more false-positive and false-negative tests occurring </a:t>
            </a:r>
          </a:p>
          <a:p>
            <a:r>
              <a:rPr lang="fr-FR" altLang="fr-FR" smtClean="0"/>
              <a:t>Aslo, use of PrEP at the time of infection may alter the dynamics of viremia, and patient’s immune response in ways that can affect current algorithms for HIV diagnosis</a:t>
            </a:r>
          </a:p>
          <a:p>
            <a:r>
              <a:rPr lang="fr-FR" altLang="fr-FR" smtClean="0"/>
              <a:t>Accurate and quick resolution of ambiguous test results enables timely and proper management, and minimize potential harm such as ART-resistance and psychological stress   </a:t>
            </a:r>
          </a:p>
        </p:txBody>
      </p:sp>
      <p:sp>
        <p:nvSpPr>
          <p:cNvPr id="1658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F65B898-57EF-4F3E-809F-44A19CA8DEA5}" type="slidenum">
              <a:rPr lang="fr-FR" altLang="fr-FR">
                <a:solidFill>
                  <a:prstClr val="black"/>
                </a:solidFill>
              </a:rPr>
              <a:pPr/>
              <a:t>21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384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/>
        </p:spPr>
      </p:sp>
      <p:sp>
        <p:nvSpPr>
          <p:cNvPr id="1812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18125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7ABF14C-9602-4BA0-9354-D1778E65CA24}" type="slidenum">
              <a:rPr lang="fr-FR" altLang="fr-FR">
                <a:solidFill>
                  <a:prstClr val="black"/>
                </a:solidFill>
              </a:rPr>
              <a:pPr/>
              <a:t>22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6274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/>
        </p:spPr>
      </p:sp>
      <p:sp>
        <p:nvSpPr>
          <p:cNvPr id="1822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1822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42C20795-7A04-4B5D-B3B4-26229EA9BF4E}" type="slidenum">
              <a:rPr lang="fr-FR" altLang="fr-FR">
                <a:solidFill>
                  <a:prstClr val="black"/>
                </a:solidFill>
              </a:rPr>
              <a:pPr/>
              <a:t>23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6672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 txBox="1">
            <a:spLocks noGrp="1" noChangeArrowheads="1"/>
          </p:cNvSpPr>
          <p:nvPr/>
        </p:nvSpPr>
        <p:spPr bwMode="auto">
          <a:xfrm>
            <a:off x="3851275" y="9431339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0" tIns="46415" rIns="92830" bIns="46415"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8F4FD59A-ECDB-415A-AF8E-0269DFB55781}" type="slidenum">
              <a:rPr lang="fr-FR" altLang="fr-FR" sz="1200" smtClean="0">
                <a:solidFill>
                  <a:srgbClr val="000000"/>
                </a:solidFill>
                <a:cs typeface="Arial" pitchFamily="34" charset="0"/>
              </a:rPr>
              <a:pPr algn="r"/>
              <a:t>24</a:t>
            </a:fld>
            <a:endParaRPr lang="fr-FR" altLang="fr-FR" sz="12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76131" name="Rectangle 7"/>
          <p:cNvSpPr txBox="1">
            <a:spLocks noGrp="1" noChangeArrowheads="1"/>
          </p:cNvSpPr>
          <p:nvPr/>
        </p:nvSpPr>
        <p:spPr bwMode="auto">
          <a:xfrm>
            <a:off x="3851275" y="9431339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0" tIns="46415" rIns="92830" bIns="46415"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0080D553-AE4C-4C87-A0EE-F8877D56D30F}" type="slidenum">
              <a:rPr lang="en-US" altLang="fr-FR" sz="1200" smtClean="0">
                <a:solidFill>
                  <a:srgbClr val="000000"/>
                </a:solidFill>
                <a:cs typeface="Arial" pitchFamily="34" charset="0"/>
              </a:rPr>
              <a:pPr algn="r"/>
              <a:t>24</a:t>
            </a:fld>
            <a:endParaRPr lang="en-US" altLang="fr-FR" sz="12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76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/>
        </p:spPr>
      </p:sp>
      <p:sp>
        <p:nvSpPr>
          <p:cNvPr id="17613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/>
          </a:p>
        </p:txBody>
      </p:sp>
    </p:spTree>
    <p:extLst>
      <p:ext uri="{BB962C8B-B14F-4D97-AF65-F5344CB8AC3E}">
        <p14:creationId xmlns:p14="http://schemas.microsoft.com/office/powerpoint/2010/main" val="19250442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/>
        </p:spPr>
      </p:sp>
      <p:sp>
        <p:nvSpPr>
          <p:cNvPr id="1689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1689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6525CA2-8697-4B84-ADAC-1B101F3266E3}" type="slidenum">
              <a:rPr lang="fr-FR" altLang="fr-FR">
                <a:solidFill>
                  <a:prstClr val="black"/>
                </a:solidFill>
              </a:rPr>
              <a:pPr/>
              <a:t>26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755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/>
        </p:spPr>
      </p:sp>
      <p:sp>
        <p:nvSpPr>
          <p:cNvPr id="1648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mtClean="0"/>
              <a:t>The expansion of PrEP will likely result in a greater number of false-positive HIV tests</a:t>
            </a:r>
          </a:p>
          <a:p>
            <a:endParaRPr lang="fr-FR" altLang="fr-FR" smtClean="0"/>
          </a:p>
        </p:txBody>
      </p:sp>
      <p:sp>
        <p:nvSpPr>
          <p:cNvPr id="1648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3A50A9E-C4D1-45DB-BC7E-2CA725FACD62}" type="slidenum">
              <a:rPr lang="fr-FR" altLang="fr-FR">
                <a:solidFill>
                  <a:prstClr val="black"/>
                </a:solidFill>
              </a:rPr>
              <a:pPr/>
              <a:t>27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675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/>
        </p:spPr>
      </p:sp>
      <p:sp>
        <p:nvSpPr>
          <p:cNvPr id="1495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mtClean="0"/>
              <a:t>NC: North Carolina</a:t>
            </a:r>
          </a:p>
        </p:txBody>
      </p:sp>
      <p:sp>
        <p:nvSpPr>
          <p:cNvPr id="1495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4EE9858-D7AE-4295-A717-407F9FB034B8}" type="slidenum">
              <a:rPr lang="fr-FR" altLang="fr-FR">
                <a:solidFill>
                  <a:prstClr val="black"/>
                </a:solidFill>
              </a:rPr>
              <a:pPr/>
              <a:t>28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5203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/>
        </p:spPr>
      </p:sp>
      <p:sp>
        <p:nvSpPr>
          <p:cNvPr id="1495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mtClean="0"/>
              <a:t>NC: North Carolina</a:t>
            </a:r>
          </a:p>
        </p:txBody>
      </p:sp>
      <p:sp>
        <p:nvSpPr>
          <p:cNvPr id="1495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4EE9858-D7AE-4295-A717-407F9FB034B8}" type="slidenum">
              <a:rPr lang="fr-FR" altLang="fr-FR">
                <a:solidFill>
                  <a:prstClr val="black"/>
                </a:solidFill>
              </a:rPr>
              <a:pPr/>
              <a:t>29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1556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/>
        </p:spPr>
      </p:sp>
      <p:sp>
        <p:nvSpPr>
          <p:cNvPr id="1515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mtClean="0"/>
              <a:t>Thai red cross AIDS research center in Thailand is anonymous VCT center</a:t>
            </a:r>
          </a:p>
          <a:p>
            <a:r>
              <a:rPr lang="fr-FR" altLang="fr-FR" smtClean="0"/>
              <a:t>RV254/SEARCH 010 study to offer immediate ART to AHI</a:t>
            </a:r>
          </a:p>
        </p:txBody>
      </p:sp>
      <p:sp>
        <p:nvSpPr>
          <p:cNvPr id="1515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03138F4-C11A-42A2-AF94-7F06CAFC6FBC}" type="slidenum">
              <a:rPr lang="fr-FR" altLang="fr-FR">
                <a:solidFill>
                  <a:prstClr val="black"/>
                </a:solidFill>
              </a:rPr>
              <a:pPr/>
              <a:t>30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209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/>
        </p:spPr>
      </p:sp>
      <p:sp>
        <p:nvSpPr>
          <p:cNvPr id="1443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mtClean="0"/>
              <a:t>EPIC a prospective cohort study</a:t>
            </a:r>
          </a:p>
        </p:txBody>
      </p:sp>
      <p:sp>
        <p:nvSpPr>
          <p:cNvPr id="1443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65408C5B-6FD2-424F-BB90-460E8F62E2F8}" type="slidenum">
              <a:rPr lang="fr-FR" altLang="fr-FR">
                <a:solidFill>
                  <a:srgbClr val="000000"/>
                </a:solidFill>
              </a:rPr>
              <a:pPr/>
              <a:t>4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515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/>
        </p:spPr>
      </p:sp>
      <p:sp>
        <p:nvSpPr>
          <p:cNvPr id="1546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1546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9F1466B-01BF-4895-8CA1-F863E7829749}" type="slidenum">
              <a:rPr lang="fr-FR" altLang="fr-FR">
                <a:solidFill>
                  <a:prstClr val="black"/>
                </a:solidFill>
              </a:rPr>
              <a:pPr/>
              <a:t>5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942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/>
        </p:spPr>
      </p:sp>
      <p:sp>
        <p:nvSpPr>
          <p:cNvPr id="1454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1454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7C2FB98-073C-4FD9-8E0C-0D25B1643C48}" type="slidenum">
              <a:rPr lang="fr-FR" altLang="fr-FR">
                <a:solidFill>
                  <a:prstClr val="black"/>
                </a:solidFill>
              </a:rPr>
              <a:pPr/>
              <a:t>6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321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/>
        </p:spPr>
      </p:sp>
      <p:sp>
        <p:nvSpPr>
          <p:cNvPr id="1587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1587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8FF3932-9BD2-4E75-A3F9-CCA540713AF4}" type="slidenum">
              <a:rPr lang="fr-FR" altLang="fr-FR">
                <a:solidFill>
                  <a:prstClr val="black"/>
                </a:solidFill>
              </a:rPr>
              <a:pPr/>
              <a:t>7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786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/>
        </p:spPr>
      </p:sp>
      <p:sp>
        <p:nvSpPr>
          <p:cNvPr id="1628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mtClean="0"/>
              <a:t>In France, combined test, PCR if doubt, and repeat combinded test one month later</a:t>
            </a:r>
          </a:p>
        </p:txBody>
      </p:sp>
      <p:sp>
        <p:nvSpPr>
          <p:cNvPr id="1628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41C16286-A9CA-47A6-9B33-E4F02493F985}" type="slidenum">
              <a:rPr lang="fr-FR" altLang="fr-FR">
                <a:solidFill>
                  <a:prstClr val="black"/>
                </a:solidFill>
              </a:rPr>
              <a:pPr/>
              <a:t>8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03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/>
        </p:spPr>
      </p:sp>
      <p:sp>
        <p:nvSpPr>
          <p:cNvPr id="1454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1454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7C2FB98-073C-4FD9-8E0C-0D25B1643C48}" type="slidenum">
              <a:rPr lang="fr-FR" altLang="fr-FR">
                <a:solidFill>
                  <a:prstClr val="black"/>
                </a:solidFill>
              </a:rPr>
              <a:pPr/>
              <a:t>9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99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/>
        </p:spPr>
      </p:sp>
      <p:sp>
        <p:nvSpPr>
          <p:cNvPr id="1710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 smtClean="0"/>
              <a:t>DBS and </a:t>
            </a:r>
            <a:r>
              <a:rPr lang="fr-FR" altLang="fr-FR" dirty="0" err="1" smtClean="0"/>
              <a:t>hair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levels</a:t>
            </a:r>
            <a:r>
              <a:rPr lang="fr-FR" altLang="fr-FR" dirty="0" smtClean="0"/>
              <a:t> consistent </a:t>
            </a:r>
            <a:r>
              <a:rPr lang="fr-FR" altLang="fr-FR" dirty="0" err="1" smtClean="0"/>
              <a:t>with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daily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dosing</a:t>
            </a:r>
            <a:r>
              <a:rPr lang="fr-FR" altLang="fr-FR" dirty="0" smtClean="0"/>
              <a:t> in </a:t>
            </a:r>
            <a:r>
              <a:rPr lang="fr-FR" altLang="fr-FR" dirty="0" err="1" smtClean="0"/>
              <a:t>previous</a:t>
            </a:r>
            <a:r>
              <a:rPr lang="fr-FR" altLang="fr-FR" dirty="0" smtClean="0"/>
              <a:t> 6 </a:t>
            </a:r>
            <a:r>
              <a:rPr lang="fr-FR" altLang="fr-FR" dirty="0" err="1" smtClean="0"/>
              <a:t>weeks</a:t>
            </a:r>
            <a:r>
              <a:rPr lang="fr-FR" altLang="fr-FR" dirty="0" smtClean="0"/>
              <a:t> at least</a:t>
            </a:r>
          </a:p>
          <a:p>
            <a:r>
              <a:rPr lang="fr-FR" altLang="fr-FR" dirty="0" err="1" smtClean="0"/>
              <a:t>Markowitz</a:t>
            </a:r>
            <a:r>
              <a:rPr lang="fr-FR" altLang="fr-FR" dirty="0" smtClean="0"/>
              <a:t>: 2-4 </a:t>
            </a:r>
            <a:r>
              <a:rPr lang="fr-FR" altLang="fr-FR" dirty="0" err="1" smtClean="0"/>
              <a:t>weeks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delay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between</a:t>
            </a:r>
            <a:r>
              <a:rPr lang="fr-FR" altLang="fr-FR" dirty="0" smtClean="0"/>
              <a:t> prescription and PrEP initiation +++</a:t>
            </a:r>
          </a:p>
          <a:p>
            <a:r>
              <a:rPr lang="fr-FR" altLang="fr-FR" dirty="0" smtClean="0"/>
              <a:t>Colby: no plasma viral </a:t>
            </a:r>
            <a:r>
              <a:rPr lang="fr-FR" altLang="fr-FR" dirty="0" err="1" smtClean="0"/>
              <a:t>load</a:t>
            </a:r>
            <a:r>
              <a:rPr lang="fr-FR" altLang="fr-FR" dirty="0" smtClean="0"/>
              <a:t> at the </a:t>
            </a:r>
            <a:r>
              <a:rPr lang="fr-FR" altLang="fr-FR" dirty="0" err="1" smtClean="0"/>
              <a:t>baseleine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visit</a:t>
            </a:r>
            <a:r>
              <a:rPr lang="fr-FR" altLang="fr-FR" dirty="0" smtClean="0"/>
              <a:t> and </a:t>
            </a:r>
            <a:r>
              <a:rPr lang="fr-FR" altLang="fr-FR" dirty="0" err="1" smtClean="0"/>
              <a:t>only</a:t>
            </a:r>
            <a:r>
              <a:rPr lang="fr-FR" altLang="fr-FR" dirty="0" smtClean="0"/>
              <a:t> 3rd G Ab test </a:t>
            </a:r>
            <a:r>
              <a:rPr lang="fr-FR" altLang="fr-FR" dirty="0" err="1" smtClean="0"/>
              <a:t>was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negative</a:t>
            </a:r>
            <a:r>
              <a:rPr lang="fr-FR" altLang="fr-FR" dirty="0" smtClean="0"/>
              <a:t>+++</a:t>
            </a:r>
          </a:p>
          <a:p>
            <a:r>
              <a:rPr lang="fr-FR" altLang="fr-FR" dirty="0" err="1" smtClean="0"/>
              <a:t>Thaden</a:t>
            </a:r>
            <a:r>
              <a:rPr lang="fr-FR" altLang="fr-FR" dirty="0" smtClean="0"/>
              <a:t>: first PrEP </a:t>
            </a:r>
            <a:r>
              <a:rPr lang="fr-FR" altLang="fr-FR" dirty="0" err="1" smtClean="0"/>
              <a:t>visit</a:t>
            </a:r>
            <a:r>
              <a:rPr lang="fr-FR" altLang="fr-FR" dirty="0" smtClean="0"/>
              <a:t> 13 </a:t>
            </a:r>
            <a:r>
              <a:rPr lang="fr-FR" altLang="fr-FR" dirty="0" err="1" smtClean="0"/>
              <a:t>months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before</a:t>
            </a:r>
            <a:r>
              <a:rPr lang="fr-FR" altLang="fr-FR" dirty="0" smtClean="0"/>
              <a:t> infection, </a:t>
            </a:r>
            <a:r>
              <a:rPr lang="fr-FR" altLang="fr-FR" dirty="0" err="1" smtClean="0"/>
              <a:t>was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given</a:t>
            </a:r>
            <a:r>
              <a:rPr lang="fr-FR" altLang="fr-FR" dirty="0" smtClean="0"/>
              <a:t> 11 </a:t>
            </a:r>
            <a:r>
              <a:rPr lang="fr-FR" altLang="fr-FR" dirty="0" err="1" smtClean="0"/>
              <a:t>refills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asked</a:t>
            </a:r>
            <a:r>
              <a:rPr lang="fr-FR" altLang="fr-FR" dirty="0" smtClean="0"/>
              <a:t> to come back </a:t>
            </a:r>
            <a:r>
              <a:rPr lang="fr-FR" altLang="fr-FR" dirty="0" err="1" smtClean="0"/>
              <a:t>after</a:t>
            </a:r>
            <a:r>
              <a:rPr lang="fr-FR" altLang="fr-FR" dirty="0" smtClean="0"/>
              <a:t> 1 and 6 </a:t>
            </a:r>
            <a:r>
              <a:rPr lang="fr-FR" altLang="fr-FR" dirty="0" err="1" smtClean="0"/>
              <a:t>months</a:t>
            </a:r>
            <a:r>
              <a:rPr lang="fr-FR" altLang="fr-FR" dirty="0" smtClean="0"/>
              <a:t> but no </a:t>
            </a:r>
            <a:r>
              <a:rPr lang="fr-FR" altLang="fr-FR" dirty="0" err="1" smtClean="0"/>
              <a:t>interim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visits</a:t>
            </a:r>
            <a:r>
              <a:rPr lang="fr-FR" altLang="fr-FR" dirty="0" smtClean="0"/>
              <a:t>, self </a:t>
            </a:r>
            <a:r>
              <a:rPr lang="fr-FR" altLang="fr-FR" dirty="0" err="1" smtClean="0"/>
              <a:t>reported</a:t>
            </a:r>
            <a:r>
              <a:rPr lang="fr-FR" altLang="fr-FR" dirty="0" smtClean="0"/>
              <a:t> discontinuation of PrEP for 3 </a:t>
            </a:r>
            <a:r>
              <a:rPr lang="fr-FR" altLang="fr-FR" dirty="0" err="1" smtClean="0"/>
              <a:t>months</a:t>
            </a:r>
            <a:r>
              <a:rPr lang="fr-FR" altLang="fr-FR" dirty="0" smtClean="0"/>
              <a:t>, 8 </a:t>
            </a:r>
            <a:r>
              <a:rPr lang="fr-FR" altLang="fr-FR" dirty="0" err="1" smtClean="0"/>
              <a:t>months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before</a:t>
            </a:r>
            <a:r>
              <a:rPr lang="fr-FR" altLang="fr-FR" dirty="0" smtClean="0"/>
              <a:t> infection, good PrEP </a:t>
            </a:r>
            <a:r>
              <a:rPr lang="fr-FR" altLang="fr-FR" dirty="0" err="1" smtClean="0"/>
              <a:t>adherence</a:t>
            </a:r>
            <a:r>
              <a:rPr lang="fr-FR" altLang="fr-FR" dirty="0" smtClean="0"/>
              <a:t> in the </a:t>
            </a:r>
            <a:r>
              <a:rPr lang="fr-FR" altLang="fr-FR" dirty="0" err="1" smtClean="0"/>
              <a:t>three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month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prior</a:t>
            </a:r>
            <a:r>
              <a:rPr lang="fr-FR" altLang="fr-FR" dirty="0" smtClean="0"/>
              <a:t> to HIV </a:t>
            </a:r>
            <a:r>
              <a:rPr lang="fr-FR" altLang="fr-FR" dirty="0" err="1" smtClean="0"/>
              <a:t>diagnosis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with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flu-like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symptoms</a:t>
            </a:r>
            <a:r>
              <a:rPr lang="fr-FR" altLang="fr-FR" dirty="0" smtClean="0"/>
              <a:t> one </a:t>
            </a:r>
            <a:r>
              <a:rPr lang="fr-FR" altLang="fr-FR" dirty="0" err="1" smtClean="0"/>
              <a:t>month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before</a:t>
            </a:r>
            <a:r>
              <a:rPr lang="fr-FR" altLang="fr-FR" dirty="0" smtClean="0"/>
              <a:t> infection</a:t>
            </a:r>
          </a:p>
        </p:txBody>
      </p:sp>
      <p:sp>
        <p:nvSpPr>
          <p:cNvPr id="1710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9A193DA-63EA-4DF3-8BBF-D328EB02B6D2}" type="slidenum">
              <a:rPr lang="fr-FR" altLang="fr-FR">
                <a:solidFill>
                  <a:prstClr val="black"/>
                </a:solidFill>
              </a:rPr>
              <a:pPr/>
              <a:t>10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752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A0094DC-C719-453C-BF01-62D99D78720B}" type="datetimeFigureOut">
              <a:rPr lang="fr-FR"/>
              <a:pPr>
                <a:defRPr/>
              </a:pPr>
              <a:t>23/07/2019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8FD295B-B0FB-4868-AFCA-A10CD808B03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25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825D045-E6F9-4E0F-85BA-AE7C24B49AE2}" type="datetimeFigureOut">
              <a:rPr lang="fr-FR"/>
              <a:pPr>
                <a:defRPr/>
              </a:pPr>
              <a:t>23/07/2019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79DE3BB-7476-441F-90F5-1818CCAB635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074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03948"/>
            <a:ext cx="3886200" cy="840581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37374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80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86944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85763" y="1485900"/>
            <a:ext cx="4151312" cy="32837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89476" y="1485900"/>
            <a:ext cx="4151313" cy="32837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38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49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10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033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42037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28131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102E8C9-5EE7-4A0C-93F4-0CA5E166751C}" type="datetimeFigureOut">
              <a:rPr lang="fr-FR"/>
              <a:pPr>
                <a:defRPr/>
              </a:pPr>
              <a:t>23/07/2019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33D4272-4A8A-4D19-A30D-FAE14F730BA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393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44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31000" y="601266"/>
            <a:ext cx="2116138" cy="416837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82588" y="601266"/>
            <a:ext cx="6196012" cy="416837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38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8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03948"/>
            <a:ext cx="3886200" cy="840581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7304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222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29998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85763" y="1485900"/>
            <a:ext cx="4151312" cy="32837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89476" y="1485900"/>
            <a:ext cx="4151313" cy="32837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124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3108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75598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590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79705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B1C0506-C577-4286-A1C8-90FF49B646F5}" type="datetimeFigureOut">
              <a:rPr lang="fr-FR"/>
              <a:pPr>
                <a:defRPr/>
              </a:pPr>
              <a:t>23/07/2019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5F7AA71-E52F-46EA-B4DE-7AD98397812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6655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361225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9143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31000" y="601266"/>
            <a:ext cx="2116138" cy="416837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82588" y="601266"/>
            <a:ext cx="6196012" cy="416837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7501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382588" y="601266"/>
            <a:ext cx="8464550" cy="416837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601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998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91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22" y="4583997"/>
            <a:ext cx="9260762" cy="559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21"/>
            <a:ext cx="7772400" cy="1102519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 smtClean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12" y="81632"/>
            <a:ext cx="2975376" cy="14345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17" y="4583996"/>
            <a:ext cx="3248766" cy="63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49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22" y="4583997"/>
            <a:ext cx="9260762" cy="559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2860" y="205979"/>
            <a:ext cx="8018280" cy="85725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860" y="1200153"/>
            <a:ext cx="8018280" cy="3394472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17" y="4583996"/>
            <a:ext cx="3248766" cy="63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96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22" y="4583997"/>
            <a:ext cx="9260762" cy="559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305178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17" y="4583996"/>
            <a:ext cx="3248766" cy="63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46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22" y="4583997"/>
            <a:ext cx="9260762" cy="559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2899" y="205979"/>
            <a:ext cx="8298205" cy="85725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898" y="1200153"/>
            <a:ext cx="3836708" cy="3394472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2502" y="1200153"/>
            <a:ext cx="4038600" cy="3394472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17" y="4583996"/>
            <a:ext cx="3248766" cy="63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01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22" y="4583997"/>
            <a:ext cx="9260762" cy="559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2845" y="205979"/>
            <a:ext cx="8018313" cy="85725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241" y="1151337"/>
            <a:ext cx="383829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241" y="1631156"/>
            <a:ext cx="3838296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9384" y="1151337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9384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17" y="4583996"/>
            <a:ext cx="3248766" cy="63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5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AD3201E-34CF-4A85-8040-D827B44672BD}" type="datetimeFigureOut">
              <a:rPr lang="fr-FR"/>
              <a:pPr>
                <a:defRPr/>
              </a:pPr>
              <a:t>23/07/2019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41FC1DD-1292-4FEE-B547-058367CB85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9128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22" y="4583997"/>
            <a:ext cx="9260762" cy="559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2845" y="205979"/>
            <a:ext cx="8018313" cy="85725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17" y="4583996"/>
            <a:ext cx="3248766" cy="63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73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22" y="4583997"/>
            <a:ext cx="9260762" cy="559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7973" y="204788"/>
            <a:ext cx="2797026" cy="871538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504" y="204790"/>
            <a:ext cx="5111750" cy="4389835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973" y="1076328"/>
            <a:ext cx="2797026" cy="3518297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17" y="4583996"/>
            <a:ext cx="3248766" cy="63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5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22" y="4583997"/>
            <a:ext cx="9260762" cy="559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3600452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9581"/>
            <a:ext cx="5486400" cy="30861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025506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17" y="4583996"/>
            <a:ext cx="3248766" cy="63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58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22" y="4583997"/>
            <a:ext cx="9260762" cy="559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2845" y="205979"/>
            <a:ext cx="8018313" cy="85725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2845" y="1200153"/>
            <a:ext cx="8018313" cy="3394472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17" y="4583996"/>
            <a:ext cx="3248766" cy="63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8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22" y="4583997"/>
            <a:ext cx="9260762" cy="559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17" y="4583996"/>
            <a:ext cx="3248766" cy="63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64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666A0-C98E-4154-811F-F4B286EEEAC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19398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08B5E-CBD4-4BB7-A894-75B299483BE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193999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FE0A5-9BDC-444E-B7BD-36F67A3D425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607226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C2B17-5534-4A93-82D3-6F070B5A0EB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350064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F15B0-72D6-492C-B4F5-714DB2F866F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4829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2C6F9F4-B9C0-4DB6-A93C-5092E8E2A11C}" type="datetimeFigureOut">
              <a:rPr lang="fr-FR"/>
              <a:pPr>
                <a:defRPr/>
              </a:pPr>
              <a:t>23/07/2019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DDADDF1-C727-4072-99E8-50A50F8FB14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0159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93514-B01C-4567-B994-A8905A83351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502109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1EB6B-B8DB-4065-BEB7-232D26A8A0B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917867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09B45-493B-47FD-AA70-BC7E2EDE724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343554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47FDE-BD3D-4F4B-97F9-917D178CFC4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015472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D165C-AB97-4C43-B943-F9A91D67638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63267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1B133-BA90-4ACD-82A2-F465FA570F7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220681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F487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FF159E46-C7ED-4200-812C-7EDC773F7DD9}" type="datetimeFigureOut">
              <a:rPr lang="en-US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C4039BC-27F8-4708-9899-A6FF897A3DC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0932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6"/>
            <a:ext cx="3977640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6"/>
            <a:ext cx="3977640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694AEA17-943F-43A8-987B-5A1A57148E58}" type="datetimeFigureOut">
              <a:rPr lang="en-US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135B388-2175-4AF4-A853-C8A6EBE4910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54199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65014-C61B-4F2A-82B9-BB5E1BD9EE44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2639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B55F5-19B8-4ABE-A011-E23A76A1A2B1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47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A7A553B-A9C2-4D50-B983-361CC3E18533}" type="datetimeFigureOut">
              <a:rPr lang="fr-FR"/>
              <a:pPr>
                <a:defRPr/>
              </a:pPr>
              <a:t>23/07/2019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E682736-BB09-4365-BF44-7A9E69EF70F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18501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9F277-4DAE-40F9-882A-7A3EA0118336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899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89203-1982-4E63-8B0E-112DDCD2014C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791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AE620-A7D0-4C66-8B35-49274FF9077B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2539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4A4A1-9F07-480A-920A-3DAEA43F9F49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8578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0DDA3-5E49-4EE5-A6D2-3D068B76CA42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0175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76E6C-A202-421B-9D64-8BADD63222F6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6036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C231E-62F2-4918-9A4C-C55E61B4366D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2878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A58F1-CEE0-4EDE-B91E-084FBE120A9B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2783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EE06A-433D-405A-AB4D-E93A3B850B2C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2335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udy Nam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/>
        </p:nvSpPr>
        <p:spPr bwMode="gray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en-US" b="0" smtClean="0">
              <a:solidFill>
                <a:srgbClr val="000000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0" y="0"/>
            <a:ext cx="9144000" cy="1045369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en-US" b="0" smtClean="0">
              <a:solidFill>
                <a:srgbClr val="000000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gray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en-US" b="0" smtClean="0">
              <a:solidFill>
                <a:srgbClr val="000000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gray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en-US" b="0" smtClean="0">
              <a:solidFill>
                <a:srgbClr val="000000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gray">
          <a:xfrm>
            <a:off x="160338" y="4791076"/>
            <a:ext cx="8832850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Arial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gray">
          <a:xfrm>
            <a:off x="152400" y="108347"/>
            <a:ext cx="8832850" cy="491013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Arial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12" name="Straight Connector 9"/>
          <p:cNvSpPr>
            <a:spLocks noChangeShapeType="1"/>
          </p:cNvSpPr>
          <p:nvPr/>
        </p:nvSpPr>
        <p:spPr bwMode="gray">
          <a:xfrm>
            <a:off x="152400" y="957263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Arial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15909"/>
            <a:ext cx="8229600" cy="226991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141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D654ABA-46BD-46FE-9E91-298575BF7C55}" type="datetimeFigureOut">
              <a:rPr lang="fr-FR"/>
              <a:pPr>
                <a:defRPr/>
              </a:pPr>
              <a:t>23/07/2019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0A765F2-148B-42A4-BE6D-C5DFD3B81E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85775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30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DFC3B-1808-41FB-85B2-300C8238211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591056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5565F-67D7-4C0C-B5BD-2FAF895271F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009151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8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9304D-8E42-4E1C-8401-27D86E7744C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388018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35759-FE17-44E3-9F1E-CB7C609F12E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629551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149F5-E6B0-4405-9B4C-E6A6C195913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884741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6493A-737E-47B2-9A63-BBAF8115B6C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398584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8CD3D-DE7A-451D-9D22-B79B429CE29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344009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D787B-E0F4-4A40-88C7-1DB7A6CF1AF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153499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89356-C5F7-4031-9F9A-04EBE7DC673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265022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3FE01-A564-493D-BE75-A908E9C6BBF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27049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DD6E569-771A-476B-8927-574EFF8613A9}" type="datetimeFigureOut">
              <a:rPr lang="fr-FR"/>
              <a:pPr>
                <a:defRPr/>
              </a:pPr>
              <a:t>23/07/2019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A0F274B-3AC7-418B-94A6-36B39CBB6B2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9338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5059F-BF9D-40B9-9FD5-34C31F53998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042615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F487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03A0BF18-A512-4EB5-A249-2E7DC01F24A7}" type="datetimeFigureOut">
              <a:rPr lang="en-US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937EFC8-C58A-4B43-857B-58E802E12E6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78836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7A6526B-8A59-4B49-9983-E236FF262A88}" type="datetimeFigureOut">
              <a:rPr lang="fr-FR"/>
              <a:pPr>
                <a:defRPr/>
              </a:pPr>
              <a:t>23/07/2019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B304A5A-4A35-4A4D-B85D-A5199E2055A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220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8DBD017-0F8B-460A-8DE9-A59291C06850}" type="datetimeFigureOut">
              <a:rPr lang="fr-FR"/>
              <a:pPr>
                <a:defRPr/>
              </a:pPr>
              <a:t>23/07/2019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C46E1F1-E4DB-4657-8733-5A590CA872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601266"/>
            <a:ext cx="8464550" cy="82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764" y="1485900"/>
            <a:ext cx="8455025" cy="328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Text Box 4"/>
          <p:cNvSpPr txBox="1">
            <a:spLocks noChangeArrowheads="1"/>
          </p:cNvSpPr>
          <p:nvPr userDrawn="1"/>
        </p:nvSpPr>
        <p:spPr bwMode="auto">
          <a:xfrm>
            <a:off x="6572251" y="4791075"/>
            <a:ext cx="23526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endParaRPr lang="en-US" sz="1200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2" r:id="rId1"/>
    <p:sldLayoutId id="2147484010" r:id="rId2"/>
    <p:sldLayoutId id="2147484009" r:id="rId3"/>
    <p:sldLayoutId id="2147484008" r:id="rId4"/>
    <p:sldLayoutId id="2147484007" r:id="rId5"/>
    <p:sldLayoutId id="2147484006" r:id="rId6"/>
    <p:sldLayoutId id="2147484005" r:id="rId7"/>
    <p:sldLayoutId id="2147484004" r:id="rId8"/>
    <p:sldLayoutId id="2147484003" r:id="rId9"/>
    <p:sldLayoutId id="2147484002" r:id="rId10"/>
    <p:sldLayoutId id="21474840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60000"/>
        </a:spcBef>
        <a:spcAft>
          <a:spcPct val="25000"/>
        </a:spcAft>
        <a:buClr>
          <a:schemeClr val="accent2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90000"/>
        </a:spcBef>
        <a:spcAft>
          <a:spcPct val="25000"/>
        </a:spcAft>
        <a:buClr>
          <a:schemeClr val="accent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100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100000"/>
        </a:spcBef>
        <a:spcAft>
          <a:spcPct val="25000"/>
        </a:spcAft>
        <a:buClr>
          <a:schemeClr val="accent2"/>
        </a:buClr>
        <a:buFont typeface="Arial" pitchFamily="34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100000"/>
        </a:spcBef>
        <a:spcAft>
          <a:spcPct val="25000"/>
        </a:spcAft>
        <a:buClr>
          <a:schemeClr val="accent2"/>
        </a:buClr>
        <a:buFont typeface="Arial" pitchFamily="34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100000"/>
        </a:spcBef>
        <a:spcAft>
          <a:spcPct val="25000"/>
        </a:spcAft>
        <a:buClr>
          <a:schemeClr val="accent2"/>
        </a:buClr>
        <a:buFont typeface="Arial" pitchFamily="34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100000"/>
        </a:spcBef>
        <a:spcAft>
          <a:spcPct val="25000"/>
        </a:spcAft>
        <a:buClr>
          <a:schemeClr val="accent2"/>
        </a:buClr>
        <a:buFont typeface="Arial" pitchFamily="34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601266"/>
            <a:ext cx="8464550" cy="82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764" y="1485900"/>
            <a:ext cx="8455025" cy="328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7" name="Text Box 11"/>
          <p:cNvSpPr txBox="1">
            <a:spLocks noChangeArrowheads="1"/>
          </p:cNvSpPr>
          <p:nvPr userDrawn="1"/>
        </p:nvSpPr>
        <p:spPr bwMode="auto">
          <a:xfrm>
            <a:off x="6572251" y="4791075"/>
            <a:ext cx="23526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endParaRPr lang="fr-FR" sz="120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503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  <p:sldLayoutId id="214748408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pitchFamily="34" charset="0"/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60000"/>
        </a:spcBef>
        <a:spcAft>
          <a:spcPct val="25000"/>
        </a:spcAft>
        <a:buClr>
          <a:schemeClr val="accent2"/>
        </a:buClr>
        <a:buFont typeface="Arial" pitchFamily="34" charset="0"/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90000"/>
        </a:spcBef>
        <a:spcAft>
          <a:spcPct val="25000"/>
        </a:spcAft>
        <a:buClr>
          <a:schemeClr val="accent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100000"/>
        </a:spcBef>
        <a:spcAft>
          <a:spcPct val="25000"/>
        </a:spcAft>
        <a:buClr>
          <a:schemeClr val="accent2"/>
        </a:buClr>
        <a:buFont typeface="Arial" pitchFamily="34" charset="0"/>
        <a:buChar char="–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100000"/>
        </a:spcBef>
        <a:spcAft>
          <a:spcPct val="25000"/>
        </a:spcAft>
        <a:buClr>
          <a:schemeClr val="accent2"/>
        </a:buClr>
        <a:buFont typeface="Arial" pitchFamily="34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100000"/>
        </a:spcBef>
        <a:spcAft>
          <a:spcPct val="25000"/>
        </a:spcAft>
        <a:buClr>
          <a:schemeClr val="accent2"/>
        </a:buClr>
        <a:buFont typeface="Arial" pitchFamily="34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100000"/>
        </a:spcBef>
        <a:spcAft>
          <a:spcPct val="25000"/>
        </a:spcAft>
        <a:buClr>
          <a:schemeClr val="accent2"/>
        </a:buClr>
        <a:buFont typeface="Arial" pitchFamily="34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100000"/>
        </a:spcBef>
        <a:spcAft>
          <a:spcPct val="25000"/>
        </a:spcAft>
        <a:buClr>
          <a:schemeClr val="accent2"/>
        </a:buClr>
        <a:buFont typeface="Arial" pitchFamily="34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22206DA-4705-844F-8F0B-F43945BCDB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015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E6E0483-2FA2-48A7-BBB0-0968EE5EC7D2}" type="slidenum">
              <a:rPr lang="fr-FR" altLang="fr-FR">
                <a:latin typeface="Arial" pitchFamily="34" charset="0"/>
              </a:rPr>
              <a:pPr>
                <a:defRPr/>
              </a:pPr>
              <a:t>‹N°›</a:t>
            </a:fld>
            <a:endParaRPr lang="fr-FR" altLang="fr-F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36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  <p:sldLayoutId id="2147484194" r:id="rId11"/>
    <p:sldLayoutId id="2147484195" r:id="rId12"/>
    <p:sldLayoutId id="2147484196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9A0AE6C1-6C98-4951-9D07-669F61B2FD44}" type="slidenum">
              <a:rPr lang="fr-FR" altLang="fr-FR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08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  <p:sldLayoutId id="214748420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DEA81AD-19BF-4A49-852B-E74E82FEFBBA}" type="slidenum">
              <a:rPr lang="fr-FR" altLang="fr-FR">
                <a:latin typeface="Arial" pitchFamily="34" charset="0"/>
                <a:cs typeface="Arial" pitchFamily="34" charset="0"/>
              </a:rPr>
              <a:pPr>
                <a:defRPr/>
              </a:pPr>
              <a:t>‹N°›</a:t>
            </a:fld>
            <a:endParaRPr lang="fr-FR" altLang="fr-FR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41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  <p:sldLayoutId id="214748422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12" Type="http://schemas.openxmlformats.org/officeDocument/2006/relationships/image" Target="../media/image22.png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jpeg"/><Relationship Id="rId15" Type="http://schemas.openxmlformats.org/officeDocument/2006/relationships/hyperlink" Target="https://www.google.fr/url?sa=i&amp;rct=j&amp;q=&amp;esrc=s&amp;source=images&amp;cd=&amp;cad=rja&amp;uact=8&amp;ved=2ahUKEwiph8WGgcvhAhXd8uAKHcx9DRwQjRx6BAgBEAU&amp;url=https://fr.wikipedia.org/wiki/Twitter&amp;psig=AOvVaw2hiE1bPWhM3GeJz2OYF6Vh&amp;ust=1555174073663066" TargetMode="External"/><Relationship Id="rId10" Type="http://schemas.openxmlformats.org/officeDocument/2006/relationships/image" Target="../media/image20.png"/><Relationship Id="rId4" Type="http://schemas.openxmlformats.org/officeDocument/2006/relationships/image" Target="../media/image15.jpe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2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1600" y="1314450"/>
            <a:ext cx="9296400" cy="1102519"/>
          </a:xfrm>
        </p:spPr>
        <p:txBody>
          <a:bodyPr>
            <a:noAutofit/>
          </a:bodyPr>
          <a:lstStyle/>
          <a:p>
            <a:r>
              <a:rPr lang="fr-FR" sz="2800" dirty="0" smtClean="0">
                <a:solidFill>
                  <a:schemeClr val="tx1"/>
                </a:solidFill>
                <a:latin typeface="Arial" pitchFamily="34" charset="0"/>
              </a:rPr>
              <a:t>Clinical Management of PrEP </a:t>
            </a:r>
            <a:r>
              <a:rPr lang="fr-FR" sz="2800" dirty="0" err="1">
                <a:solidFill>
                  <a:schemeClr val="tx1"/>
                </a:solidFill>
                <a:latin typeface="Arial" pitchFamily="34" charset="0"/>
              </a:rPr>
              <a:t>U</a:t>
            </a:r>
            <a:r>
              <a:rPr lang="fr-FR" sz="2800" dirty="0" err="1" smtClean="0">
                <a:solidFill>
                  <a:schemeClr val="tx1"/>
                </a:solidFill>
                <a:latin typeface="Arial" pitchFamily="34" charset="0"/>
              </a:rPr>
              <a:t>sers</a:t>
            </a:r>
            <a:r>
              <a:rPr lang="fr-FR" sz="28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br>
              <a:rPr lang="fr-FR" sz="2800" dirty="0" smtClean="0">
                <a:solidFill>
                  <a:schemeClr val="tx1"/>
                </a:solidFill>
                <a:latin typeface="Arial" pitchFamily="34" charset="0"/>
              </a:rPr>
            </a:br>
            <a:r>
              <a:rPr lang="fr-FR" sz="2800" dirty="0" err="1">
                <a:solidFill>
                  <a:schemeClr val="tx1"/>
                </a:solidFill>
                <a:latin typeface="Arial" pitchFamily="34" charset="0"/>
              </a:rPr>
              <a:t>W</a:t>
            </a:r>
            <a:r>
              <a:rPr lang="fr-FR" sz="2800" dirty="0" err="1" smtClean="0">
                <a:solidFill>
                  <a:schemeClr val="tx1"/>
                </a:solidFill>
                <a:latin typeface="Arial" pitchFamily="34" charset="0"/>
              </a:rPr>
              <a:t>ho</a:t>
            </a:r>
            <a:r>
              <a:rPr lang="fr-FR" sz="2800" dirty="0" smtClean="0">
                <a:solidFill>
                  <a:schemeClr val="tx1"/>
                </a:solidFill>
                <a:latin typeface="Arial" pitchFamily="34" charset="0"/>
              </a:rPr>
              <a:t> Test Positive for HIV</a:t>
            </a:r>
            <a:endParaRPr lang="en-US" sz="2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457450"/>
            <a:ext cx="8001000" cy="66739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Jean-Michel Molina, </a:t>
            </a:r>
            <a:r>
              <a:rPr lang="en-US" sz="1800" dirty="0" smtClean="0"/>
              <a:t>MD</a:t>
            </a:r>
          </a:p>
          <a:p>
            <a:pPr>
              <a:lnSpc>
                <a:spcPct val="90000"/>
              </a:lnSpc>
            </a:pPr>
            <a:r>
              <a:rPr lang="en-GB" sz="1800" dirty="0" smtClean="0"/>
              <a:t>University </a:t>
            </a:r>
            <a:r>
              <a:rPr lang="en-GB" sz="1800" dirty="0"/>
              <a:t>of </a:t>
            </a:r>
            <a:r>
              <a:rPr lang="en-GB" sz="1800" dirty="0" smtClean="0"/>
              <a:t>Paris and </a:t>
            </a:r>
            <a:r>
              <a:rPr lang="en-GB" sz="1800" dirty="0"/>
              <a:t>Saint-Louis </a:t>
            </a:r>
            <a:r>
              <a:rPr lang="en-GB" sz="1800" dirty="0" smtClean="0"/>
              <a:t>Hospital, INSERM U944, France</a:t>
            </a:r>
          </a:p>
          <a:p>
            <a:pPr>
              <a:lnSpc>
                <a:spcPct val="90000"/>
              </a:lnSpc>
            </a:pPr>
            <a:endParaRPr lang="en-GB" sz="1800" dirty="0"/>
          </a:p>
          <a:p>
            <a:pPr>
              <a:lnSpc>
                <a:spcPct val="90000"/>
              </a:lnSpc>
            </a:pPr>
            <a:r>
              <a:rPr lang="en-GB" sz="2400" b="1" dirty="0" smtClean="0"/>
              <a:t>HIV testing and Management in the Era of PrEP</a:t>
            </a:r>
          </a:p>
        </p:txBody>
      </p:sp>
      <p:pic>
        <p:nvPicPr>
          <p:cNvPr id="7" name="Picture 10" descr="logo_an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67150"/>
            <a:ext cx="1371600" cy="72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867150"/>
            <a:ext cx="2066925" cy="58697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" descr="C:\Users\549637\AppData\Local\Microsoft\Windows\Temporary Internet Files\Content.Outlook\H2OOR11A\Universite_Paris_logo_vertical_1000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779507"/>
            <a:ext cx="1019176" cy="76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7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68288" y="171450"/>
            <a:ext cx="8723312" cy="826294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fr-FR" sz="2800" b="1" kern="0" dirty="0" smtClean="0">
                <a:solidFill>
                  <a:srgbClr val="000000"/>
                </a:solidFill>
              </a:rPr>
              <a:t>Acquisition of TDF/FTC Resistant HIV </a:t>
            </a:r>
          </a:p>
          <a:p>
            <a:pPr eaLnBrk="1" hangingPunct="1">
              <a:defRPr/>
            </a:pPr>
            <a:r>
              <a:rPr lang="en-US" altLang="fr-FR" sz="2800" b="1" kern="0" dirty="0" smtClean="0">
                <a:solidFill>
                  <a:srgbClr val="000000"/>
                </a:solidFill>
              </a:rPr>
              <a:t>Despite High PrEP Adherence </a:t>
            </a:r>
          </a:p>
        </p:txBody>
      </p:sp>
      <p:sp>
        <p:nvSpPr>
          <p:cNvPr id="123907" name="ZoneTexte 3"/>
          <p:cNvSpPr txBox="1">
            <a:spLocks noChangeArrowheads="1"/>
          </p:cNvSpPr>
          <p:nvPr/>
        </p:nvSpPr>
        <p:spPr bwMode="auto">
          <a:xfrm>
            <a:off x="5317311" y="4868018"/>
            <a:ext cx="38266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fr-FR" altLang="fr-FR" sz="1400" dirty="0" err="1" smtClean="0">
                <a:solidFill>
                  <a:srgbClr val="000000"/>
                </a:solidFill>
              </a:rPr>
              <a:t>Adapted</a:t>
            </a:r>
            <a:r>
              <a:rPr lang="fr-FR" altLang="fr-FR" sz="1400" dirty="0" smtClean="0">
                <a:solidFill>
                  <a:srgbClr val="000000"/>
                </a:solidFill>
              </a:rPr>
              <a:t> </a:t>
            </a:r>
            <a:r>
              <a:rPr lang="fr-FR" altLang="fr-FR" sz="1400" dirty="0" err="1" smtClean="0">
                <a:solidFill>
                  <a:srgbClr val="000000"/>
                </a:solidFill>
              </a:rPr>
              <a:t>from</a:t>
            </a:r>
            <a:r>
              <a:rPr lang="fr-FR" altLang="fr-FR" sz="1400" dirty="0" smtClean="0">
                <a:solidFill>
                  <a:srgbClr val="000000"/>
                </a:solidFill>
              </a:rPr>
              <a:t> Cohen S. et al Lancet HIV 2019</a:t>
            </a:r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/>
        </p:nvGraphicFramePr>
        <p:xfrm>
          <a:off x="420689" y="1098947"/>
          <a:ext cx="8418511" cy="3473053"/>
        </p:xfrm>
        <a:graphic>
          <a:graphicData uri="http://schemas.openxmlformats.org/drawingml/2006/table">
            <a:tbl>
              <a:tblPr/>
              <a:tblGrid>
                <a:gridCol w="2263576"/>
                <a:gridCol w="2051645"/>
                <a:gridCol w="2051645"/>
                <a:gridCol w="2051645"/>
              </a:tblGrid>
              <a:tr h="593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Cases</a:t>
                      </a:r>
                    </a:p>
                  </a:txBody>
                  <a:tcPr marL="9524" marR="9524" marT="7154" marB="715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Time since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GB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PrEP</a:t>
                      </a: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Initiation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4" marB="715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NRTI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RAMs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4" marB="715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Drug Concentration*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4" marB="715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797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Knox et al.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NEJM 2017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4" marB="715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24 months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4" marB="715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M184V, K70R, Y215E, M41L</a:t>
                      </a:r>
                    </a:p>
                  </a:txBody>
                  <a:tcPr marL="9524" marR="9524" marT="7154" marB="715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DBS, plasma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4" marB="715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3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Markowitz et al.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JAIDS 2017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4" marB="715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 months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4" marB="715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M184V, K65R 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4" marB="715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Hair, DBS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4" marB="715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93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Thaden</a:t>
                      </a: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et al.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AIDS 2018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4" marB="715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14 months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4" marB="715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M184V, K65R, K70T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4" marB="715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Hair, plasma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4" marB="715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6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Colby et al.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CID 2018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4" marB="715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 weeks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4" marB="715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M184V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4" marB="715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Hair, plasma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4" marB="715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6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Cohen et al.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Lancet HIV 2019</a:t>
                      </a:r>
                    </a:p>
                  </a:txBody>
                  <a:tcPr marL="9524" marR="9524" marT="7154" marB="715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13 months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9524" marR="9524" marT="7154" marB="715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M184V, L74V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9524" marR="9524" marT="7154" marB="715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Hair, DBS, plasma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9524" marR="9524" marT="7154" marB="715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935" name="ZoneTexte 8"/>
          <p:cNvSpPr txBox="1">
            <a:spLocks noChangeArrowheads="1"/>
          </p:cNvSpPr>
          <p:nvPr/>
        </p:nvSpPr>
        <p:spPr bwMode="auto">
          <a:xfrm>
            <a:off x="152401" y="4673204"/>
            <a:ext cx="54024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fr-FR" altLang="fr-FR" sz="1400" smtClean="0">
                <a:solidFill>
                  <a:srgbClr val="000000"/>
                </a:solidFill>
              </a:rPr>
              <a:t>* DBS and hair levels consistent with daily dosing in prior 6 weeks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420688" y="3452813"/>
            <a:ext cx="8418512" cy="5143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93701" y="2927747"/>
            <a:ext cx="8418513" cy="5143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57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Line 4"/>
          <p:cNvSpPr>
            <a:spLocks noChangeShapeType="1"/>
          </p:cNvSpPr>
          <p:nvPr/>
        </p:nvSpPr>
        <p:spPr bwMode="auto">
          <a:xfrm>
            <a:off x="1709739" y="1591867"/>
            <a:ext cx="73025" cy="238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931" name="Line 11"/>
          <p:cNvSpPr>
            <a:spLocks noChangeShapeType="1"/>
          </p:cNvSpPr>
          <p:nvPr/>
        </p:nvSpPr>
        <p:spPr bwMode="auto">
          <a:xfrm flipH="1">
            <a:off x="2112964" y="1589485"/>
            <a:ext cx="1587" cy="540544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932" name="Line 31"/>
          <p:cNvSpPr>
            <a:spLocks noChangeShapeType="1"/>
          </p:cNvSpPr>
          <p:nvPr/>
        </p:nvSpPr>
        <p:spPr bwMode="auto">
          <a:xfrm>
            <a:off x="2711450" y="3087292"/>
            <a:ext cx="1588" cy="238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933" name="Line 54"/>
          <p:cNvSpPr>
            <a:spLocks noChangeShapeType="1"/>
          </p:cNvSpPr>
          <p:nvPr/>
        </p:nvSpPr>
        <p:spPr bwMode="auto">
          <a:xfrm flipH="1">
            <a:off x="4433888" y="3256360"/>
            <a:ext cx="0" cy="406003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934" name="Line 77"/>
          <p:cNvSpPr>
            <a:spLocks noChangeShapeType="1"/>
          </p:cNvSpPr>
          <p:nvPr/>
        </p:nvSpPr>
        <p:spPr bwMode="auto">
          <a:xfrm>
            <a:off x="1709738" y="3662363"/>
            <a:ext cx="3503612" cy="357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935" name="Line 78"/>
          <p:cNvSpPr>
            <a:spLocks noChangeShapeType="1"/>
          </p:cNvSpPr>
          <p:nvPr/>
        </p:nvSpPr>
        <p:spPr bwMode="auto">
          <a:xfrm>
            <a:off x="1709739" y="3662363"/>
            <a:ext cx="1587" cy="5953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936" name="Rectangle 79"/>
          <p:cNvSpPr>
            <a:spLocks noChangeArrowheads="1"/>
          </p:cNvSpPr>
          <p:nvPr/>
        </p:nvSpPr>
        <p:spPr bwMode="auto">
          <a:xfrm>
            <a:off x="1630364" y="3740944"/>
            <a:ext cx="1154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fr-FR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0</a:t>
            </a:r>
            <a:endParaRPr lang="en-US" altLang="fr-FR" b="1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4937" name="Line 80"/>
          <p:cNvSpPr>
            <a:spLocks noChangeShapeType="1"/>
          </p:cNvSpPr>
          <p:nvPr/>
        </p:nvSpPr>
        <p:spPr bwMode="auto">
          <a:xfrm>
            <a:off x="1958976" y="3662363"/>
            <a:ext cx="3175" cy="3214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938" name="Line 81"/>
          <p:cNvSpPr>
            <a:spLocks noChangeShapeType="1"/>
          </p:cNvSpPr>
          <p:nvPr/>
        </p:nvSpPr>
        <p:spPr bwMode="auto">
          <a:xfrm>
            <a:off x="2209801" y="3662363"/>
            <a:ext cx="3175" cy="5953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939" name="Rectangle 82"/>
          <p:cNvSpPr>
            <a:spLocks noChangeArrowheads="1"/>
          </p:cNvSpPr>
          <p:nvPr/>
        </p:nvSpPr>
        <p:spPr bwMode="auto">
          <a:xfrm>
            <a:off x="2130425" y="3740944"/>
            <a:ext cx="1154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fr-FR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</a:t>
            </a:r>
            <a:endParaRPr lang="en-US" altLang="fr-FR" b="1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4940" name="Line 83"/>
          <p:cNvSpPr>
            <a:spLocks noChangeShapeType="1"/>
          </p:cNvSpPr>
          <p:nvPr/>
        </p:nvSpPr>
        <p:spPr bwMode="auto">
          <a:xfrm>
            <a:off x="2457451" y="3662363"/>
            <a:ext cx="4763" cy="3214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941" name="Line 84"/>
          <p:cNvSpPr>
            <a:spLocks noChangeShapeType="1"/>
          </p:cNvSpPr>
          <p:nvPr/>
        </p:nvSpPr>
        <p:spPr bwMode="auto">
          <a:xfrm>
            <a:off x="2711450" y="3662363"/>
            <a:ext cx="1588" cy="5953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942" name="Rectangle 85"/>
          <p:cNvSpPr>
            <a:spLocks noChangeArrowheads="1"/>
          </p:cNvSpPr>
          <p:nvPr/>
        </p:nvSpPr>
        <p:spPr bwMode="auto">
          <a:xfrm>
            <a:off x="2632075" y="3740944"/>
            <a:ext cx="1154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fr-FR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4</a:t>
            </a:r>
            <a:endParaRPr lang="en-US" altLang="fr-FR" b="1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4943" name="Line 86"/>
          <p:cNvSpPr>
            <a:spLocks noChangeShapeType="1"/>
          </p:cNvSpPr>
          <p:nvPr/>
        </p:nvSpPr>
        <p:spPr bwMode="auto">
          <a:xfrm>
            <a:off x="2959101" y="3662363"/>
            <a:ext cx="3175" cy="3214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944" name="Line 87"/>
          <p:cNvSpPr>
            <a:spLocks noChangeShapeType="1"/>
          </p:cNvSpPr>
          <p:nvPr/>
        </p:nvSpPr>
        <p:spPr bwMode="auto">
          <a:xfrm>
            <a:off x="3211514" y="3662363"/>
            <a:ext cx="3175" cy="5953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945" name="Rectangle 88"/>
          <p:cNvSpPr>
            <a:spLocks noChangeArrowheads="1"/>
          </p:cNvSpPr>
          <p:nvPr/>
        </p:nvSpPr>
        <p:spPr bwMode="auto">
          <a:xfrm>
            <a:off x="3130550" y="3740944"/>
            <a:ext cx="1154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fr-FR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6</a:t>
            </a:r>
            <a:endParaRPr lang="en-US" altLang="fr-FR" b="1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4946" name="Line 89"/>
          <p:cNvSpPr>
            <a:spLocks noChangeShapeType="1"/>
          </p:cNvSpPr>
          <p:nvPr/>
        </p:nvSpPr>
        <p:spPr bwMode="auto">
          <a:xfrm>
            <a:off x="3460750" y="3662363"/>
            <a:ext cx="1588" cy="3214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947" name="Line 90"/>
          <p:cNvSpPr>
            <a:spLocks noChangeShapeType="1"/>
          </p:cNvSpPr>
          <p:nvPr/>
        </p:nvSpPr>
        <p:spPr bwMode="auto">
          <a:xfrm>
            <a:off x="3713164" y="3662363"/>
            <a:ext cx="1587" cy="5953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948" name="Rectangle 91"/>
          <p:cNvSpPr>
            <a:spLocks noChangeArrowheads="1"/>
          </p:cNvSpPr>
          <p:nvPr/>
        </p:nvSpPr>
        <p:spPr bwMode="auto">
          <a:xfrm>
            <a:off x="3632200" y="3740944"/>
            <a:ext cx="1154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fr-FR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8</a:t>
            </a:r>
            <a:endParaRPr lang="en-US" altLang="fr-FR" b="1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4949" name="Line 92"/>
          <p:cNvSpPr>
            <a:spLocks noChangeShapeType="1"/>
          </p:cNvSpPr>
          <p:nvPr/>
        </p:nvSpPr>
        <p:spPr bwMode="auto">
          <a:xfrm>
            <a:off x="3960814" y="3662363"/>
            <a:ext cx="3175" cy="3214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950" name="Line 93"/>
          <p:cNvSpPr>
            <a:spLocks noChangeShapeType="1"/>
          </p:cNvSpPr>
          <p:nvPr/>
        </p:nvSpPr>
        <p:spPr bwMode="auto">
          <a:xfrm>
            <a:off x="4213225" y="3662363"/>
            <a:ext cx="1588" cy="5953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951" name="Rectangle 94"/>
          <p:cNvSpPr>
            <a:spLocks noChangeArrowheads="1"/>
          </p:cNvSpPr>
          <p:nvPr/>
        </p:nvSpPr>
        <p:spPr bwMode="auto">
          <a:xfrm>
            <a:off x="4086225" y="3740944"/>
            <a:ext cx="2308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fr-FR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10</a:t>
            </a:r>
            <a:endParaRPr lang="en-US" altLang="fr-FR" b="1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4952" name="Line 95"/>
          <p:cNvSpPr>
            <a:spLocks noChangeShapeType="1"/>
          </p:cNvSpPr>
          <p:nvPr/>
        </p:nvSpPr>
        <p:spPr bwMode="auto">
          <a:xfrm>
            <a:off x="4462464" y="3662363"/>
            <a:ext cx="1587" cy="3214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953" name="Line 96"/>
          <p:cNvSpPr>
            <a:spLocks noChangeShapeType="1"/>
          </p:cNvSpPr>
          <p:nvPr/>
        </p:nvSpPr>
        <p:spPr bwMode="auto">
          <a:xfrm>
            <a:off x="4713289" y="3662363"/>
            <a:ext cx="3175" cy="5953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954" name="Rectangle 97"/>
          <p:cNvSpPr>
            <a:spLocks noChangeArrowheads="1"/>
          </p:cNvSpPr>
          <p:nvPr/>
        </p:nvSpPr>
        <p:spPr bwMode="auto">
          <a:xfrm>
            <a:off x="4586289" y="3740944"/>
            <a:ext cx="2308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fr-FR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12</a:t>
            </a:r>
            <a:endParaRPr lang="en-US" altLang="fr-FR" b="1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4955" name="Line 98"/>
          <p:cNvSpPr>
            <a:spLocks noChangeShapeType="1"/>
          </p:cNvSpPr>
          <p:nvPr/>
        </p:nvSpPr>
        <p:spPr bwMode="auto">
          <a:xfrm>
            <a:off x="4960939" y="3662363"/>
            <a:ext cx="3175" cy="3214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956" name="Line 99"/>
          <p:cNvSpPr>
            <a:spLocks noChangeShapeType="1"/>
          </p:cNvSpPr>
          <p:nvPr/>
        </p:nvSpPr>
        <p:spPr bwMode="auto">
          <a:xfrm>
            <a:off x="5213351" y="3662363"/>
            <a:ext cx="3175" cy="5953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957" name="Rectangle 100"/>
          <p:cNvSpPr>
            <a:spLocks noChangeArrowheads="1"/>
          </p:cNvSpPr>
          <p:nvPr/>
        </p:nvSpPr>
        <p:spPr bwMode="auto">
          <a:xfrm>
            <a:off x="5086350" y="3740944"/>
            <a:ext cx="2308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fr-FR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14</a:t>
            </a:r>
            <a:endParaRPr lang="en-US" altLang="fr-FR" b="1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4958" name="Line 101"/>
          <p:cNvSpPr>
            <a:spLocks noChangeShapeType="1"/>
          </p:cNvSpPr>
          <p:nvPr/>
        </p:nvSpPr>
        <p:spPr bwMode="auto">
          <a:xfrm flipV="1">
            <a:off x="1709739" y="1591866"/>
            <a:ext cx="1587" cy="207049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959" name="Line 102"/>
          <p:cNvSpPr>
            <a:spLocks noChangeShapeType="1"/>
          </p:cNvSpPr>
          <p:nvPr/>
        </p:nvSpPr>
        <p:spPr bwMode="auto">
          <a:xfrm flipH="1">
            <a:off x="1643064" y="3662363"/>
            <a:ext cx="66675" cy="357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960" name="Rectangle 103"/>
          <p:cNvSpPr>
            <a:spLocks noChangeArrowheads="1"/>
          </p:cNvSpPr>
          <p:nvPr/>
        </p:nvSpPr>
        <p:spPr bwMode="auto">
          <a:xfrm>
            <a:off x="1457325" y="3569494"/>
            <a:ext cx="1154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fr-FR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0</a:t>
            </a:r>
            <a:endParaRPr lang="en-US" altLang="fr-FR" b="1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4961" name="Line 104"/>
          <p:cNvSpPr>
            <a:spLocks noChangeShapeType="1"/>
          </p:cNvSpPr>
          <p:nvPr/>
        </p:nvSpPr>
        <p:spPr bwMode="auto">
          <a:xfrm flipH="1">
            <a:off x="1643064" y="3145632"/>
            <a:ext cx="66675" cy="238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962" name="Rectangle 105"/>
          <p:cNvSpPr>
            <a:spLocks noChangeArrowheads="1"/>
          </p:cNvSpPr>
          <p:nvPr/>
        </p:nvSpPr>
        <p:spPr bwMode="auto">
          <a:xfrm>
            <a:off x="1365250" y="3052763"/>
            <a:ext cx="2308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fr-FR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25</a:t>
            </a:r>
            <a:endParaRPr lang="en-US" altLang="fr-FR" b="1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4963" name="Line 106"/>
          <p:cNvSpPr>
            <a:spLocks noChangeShapeType="1"/>
          </p:cNvSpPr>
          <p:nvPr/>
        </p:nvSpPr>
        <p:spPr bwMode="auto">
          <a:xfrm flipH="1">
            <a:off x="1643064" y="2628901"/>
            <a:ext cx="66675" cy="238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964" name="Rectangle 107"/>
          <p:cNvSpPr>
            <a:spLocks noChangeArrowheads="1"/>
          </p:cNvSpPr>
          <p:nvPr/>
        </p:nvSpPr>
        <p:spPr bwMode="auto">
          <a:xfrm>
            <a:off x="1365250" y="2536031"/>
            <a:ext cx="2308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fr-FR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50</a:t>
            </a:r>
            <a:endParaRPr lang="en-US" altLang="fr-FR" b="1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4965" name="Line 108"/>
          <p:cNvSpPr>
            <a:spLocks noChangeShapeType="1"/>
          </p:cNvSpPr>
          <p:nvPr/>
        </p:nvSpPr>
        <p:spPr bwMode="auto">
          <a:xfrm flipH="1">
            <a:off x="1643064" y="2109788"/>
            <a:ext cx="66675" cy="238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966" name="Rectangle 109"/>
          <p:cNvSpPr>
            <a:spLocks noChangeArrowheads="1"/>
          </p:cNvSpPr>
          <p:nvPr/>
        </p:nvSpPr>
        <p:spPr bwMode="auto">
          <a:xfrm>
            <a:off x="1365250" y="2015729"/>
            <a:ext cx="2308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fr-FR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75</a:t>
            </a:r>
            <a:endParaRPr lang="en-US" altLang="fr-FR" b="1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4967" name="Line 110"/>
          <p:cNvSpPr>
            <a:spLocks noChangeShapeType="1"/>
          </p:cNvSpPr>
          <p:nvPr/>
        </p:nvSpPr>
        <p:spPr bwMode="auto">
          <a:xfrm flipH="1">
            <a:off x="1643064" y="1591867"/>
            <a:ext cx="66675" cy="238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968" name="Rectangle 111"/>
          <p:cNvSpPr>
            <a:spLocks noChangeArrowheads="1"/>
          </p:cNvSpPr>
          <p:nvPr/>
        </p:nvSpPr>
        <p:spPr bwMode="auto">
          <a:xfrm>
            <a:off x="1281114" y="1498997"/>
            <a:ext cx="3462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fr-FR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100</a:t>
            </a:r>
            <a:endParaRPr lang="en-US" altLang="fr-FR" b="1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4969" name="Rectangle 112"/>
          <p:cNvSpPr>
            <a:spLocks noChangeArrowheads="1"/>
          </p:cNvSpPr>
          <p:nvPr/>
        </p:nvSpPr>
        <p:spPr bwMode="auto">
          <a:xfrm>
            <a:off x="1374775" y="4064794"/>
            <a:ext cx="468718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fr-FR" sz="16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Number of weekly rectal SHIV </a:t>
            </a:r>
            <a:r>
              <a:rPr lang="en-US" altLang="fr-FR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M184V</a:t>
            </a:r>
            <a:r>
              <a:rPr lang="en-US" altLang="fr-FR" sz="16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exposures</a:t>
            </a:r>
          </a:p>
        </p:txBody>
      </p:sp>
      <p:sp>
        <p:nvSpPr>
          <p:cNvPr id="124970" name="Rectangle 113"/>
          <p:cNvSpPr>
            <a:spLocks noChangeArrowheads="1"/>
          </p:cNvSpPr>
          <p:nvPr/>
        </p:nvSpPr>
        <p:spPr bwMode="auto">
          <a:xfrm rot="-5400000">
            <a:off x="-236164" y="2590413"/>
            <a:ext cx="23852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fr-FR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% Uninfected animals</a:t>
            </a:r>
          </a:p>
        </p:txBody>
      </p:sp>
      <p:sp>
        <p:nvSpPr>
          <p:cNvPr id="124971" name="Rectangle 114"/>
          <p:cNvSpPr>
            <a:spLocks noChangeArrowheads="1"/>
          </p:cNvSpPr>
          <p:nvPr/>
        </p:nvSpPr>
        <p:spPr bwMode="auto">
          <a:xfrm>
            <a:off x="5414963" y="3439716"/>
            <a:ext cx="28405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fr-FR" b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Untreated Controls (n = 5)</a:t>
            </a:r>
            <a:endParaRPr lang="en-US" altLang="fr-FR" sz="1400" b="1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150" name="Rectangle 117"/>
          <p:cNvSpPr>
            <a:spLocks noChangeArrowheads="1"/>
          </p:cNvSpPr>
          <p:nvPr/>
        </p:nvSpPr>
        <p:spPr bwMode="auto">
          <a:xfrm>
            <a:off x="5619025" y="1448991"/>
            <a:ext cx="27764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altLang="fr-FR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Oral TDF/FTC (-72h, +2h)</a:t>
            </a:r>
          </a:p>
          <a:p>
            <a:pPr algn="ctr" eaLnBrk="0" hangingPunct="0"/>
            <a:r>
              <a:rPr lang="en-US" altLang="fr-FR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(n = 5)</a:t>
            </a:r>
          </a:p>
        </p:txBody>
      </p:sp>
      <p:sp>
        <p:nvSpPr>
          <p:cNvPr id="31847" name="Rectangle 120"/>
          <p:cNvSpPr>
            <a:spLocks noGrp="1" noChangeArrowheads="1"/>
          </p:cNvSpPr>
          <p:nvPr>
            <p:ph type="title" idx="4294967295"/>
          </p:nvPr>
        </p:nvSpPr>
        <p:spPr>
          <a:xfrm>
            <a:off x="1898650" y="228600"/>
            <a:ext cx="7092950" cy="971550"/>
          </a:xfrm>
          <a:solidFill>
            <a:schemeClr val="accent5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fr-FR" dirty="0" smtClean="0"/>
              <a:t/>
            </a:r>
            <a:br>
              <a:rPr lang="en-US" altLang="fr-FR" dirty="0" smtClean="0"/>
            </a:br>
            <a:r>
              <a:rPr lang="en-US" altLang="fr-FR" dirty="0" smtClean="0"/>
              <a:t/>
            </a:r>
            <a:br>
              <a:rPr lang="en-US" altLang="fr-FR" dirty="0" smtClean="0"/>
            </a:br>
            <a:r>
              <a:rPr lang="en-US" altLang="fr-FR" sz="4800" dirty="0" smtClean="0"/>
              <a:t/>
            </a:r>
            <a:br>
              <a:rPr lang="en-US" altLang="fr-FR" sz="4800" dirty="0" smtClean="0"/>
            </a:br>
            <a:r>
              <a:rPr lang="en-US" altLang="fr-FR" sz="3200" b="1" dirty="0" smtClean="0"/>
              <a:t>Effect of TDF/FTC against Rectal Challenges with R-SHIV and </a:t>
            </a:r>
            <a:r>
              <a:rPr lang="en-US" altLang="fr-FR" sz="3200" b="1" dirty="0" smtClean="0">
                <a:solidFill>
                  <a:srgbClr val="FF0000"/>
                </a:solidFill>
              </a:rPr>
              <a:t>M184V</a:t>
            </a:r>
            <a:r>
              <a:rPr lang="en-US" altLang="fr-FR" sz="4000" b="1" dirty="0"/>
              <a:t/>
            </a:r>
            <a:br>
              <a:rPr lang="en-US" altLang="fr-FR" sz="4000" b="1" dirty="0"/>
            </a:br>
            <a:r>
              <a:rPr lang="en-US" altLang="fr-FR" sz="4000" b="1" dirty="0" smtClean="0"/>
              <a:t/>
            </a:r>
            <a:br>
              <a:rPr lang="en-US" altLang="fr-FR" sz="4000" b="1" dirty="0" smtClean="0"/>
            </a:br>
            <a:r>
              <a:rPr lang="en-US" altLang="fr-FR" dirty="0" smtClean="0"/>
              <a:t/>
            </a:r>
            <a:br>
              <a:rPr lang="en-US" altLang="fr-FR" dirty="0" smtClean="0"/>
            </a:br>
            <a:endParaRPr lang="en-US" altLang="fr-FR" dirty="0" smtClean="0"/>
          </a:p>
        </p:txBody>
      </p:sp>
      <p:sp>
        <p:nvSpPr>
          <p:cNvPr id="130152" name="Line 104"/>
          <p:cNvSpPr>
            <a:spLocks noChangeShapeType="1"/>
          </p:cNvSpPr>
          <p:nvPr/>
        </p:nvSpPr>
        <p:spPr bwMode="auto">
          <a:xfrm>
            <a:off x="1719263" y="1584723"/>
            <a:ext cx="3490912" cy="21431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975" name="Text Box 105"/>
          <p:cNvSpPr txBox="1">
            <a:spLocks noChangeArrowheads="1"/>
          </p:cNvSpPr>
          <p:nvPr/>
        </p:nvSpPr>
        <p:spPr bwMode="auto">
          <a:xfrm>
            <a:off x="6343651" y="4768454"/>
            <a:ext cx="27785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fr-FR" altLang="fr-FR" sz="1600" smtClean="0">
                <a:solidFill>
                  <a:srgbClr val="000000"/>
                </a:solidFill>
              </a:rPr>
              <a:t>Cong ME. et al. J. Virol 2011</a:t>
            </a:r>
            <a:endParaRPr lang="fr-FR" altLang="fr-FR" sz="1400" smtClean="0">
              <a:solidFill>
                <a:srgbClr val="000000"/>
              </a:solidFill>
            </a:endParaRPr>
          </a:p>
        </p:txBody>
      </p:sp>
      <p:sp>
        <p:nvSpPr>
          <p:cNvPr id="124976" name="Rectangle 112"/>
          <p:cNvSpPr>
            <a:spLocks noChangeArrowheads="1"/>
          </p:cNvSpPr>
          <p:nvPr/>
        </p:nvSpPr>
        <p:spPr bwMode="auto">
          <a:xfrm>
            <a:off x="571501" y="1327547"/>
            <a:ext cx="2454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altLang="fr-FR" sz="14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% Uninfected Macaques</a:t>
            </a:r>
          </a:p>
        </p:txBody>
      </p:sp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6092826" y="2252663"/>
            <a:ext cx="1723549" cy="36933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fr-FR" altLang="fr-FR" b="1" smtClean="0">
                <a:solidFill>
                  <a:srgbClr val="C00000"/>
                </a:solidFill>
              </a:rPr>
              <a:t>100% Efficacy</a:t>
            </a:r>
          </a:p>
        </p:txBody>
      </p:sp>
      <p:sp>
        <p:nvSpPr>
          <p:cNvPr id="124978" name="Line 11"/>
          <p:cNvSpPr>
            <a:spLocks noChangeShapeType="1"/>
          </p:cNvSpPr>
          <p:nvPr/>
        </p:nvSpPr>
        <p:spPr bwMode="auto">
          <a:xfrm>
            <a:off x="2457451" y="2128838"/>
            <a:ext cx="3175" cy="756047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979" name="Line 11"/>
          <p:cNvSpPr>
            <a:spLocks noChangeShapeType="1"/>
          </p:cNvSpPr>
          <p:nvPr/>
        </p:nvSpPr>
        <p:spPr bwMode="auto">
          <a:xfrm>
            <a:off x="3462338" y="2856310"/>
            <a:ext cx="6350" cy="407194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Connecteur droit 3"/>
          <p:cNvCxnSpPr>
            <a:stCxn id="124930" idx="0"/>
            <a:endCxn id="124931" idx="0"/>
          </p:cNvCxnSpPr>
          <p:nvPr/>
        </p:nvCxnSpPr>
        <p:spPr>
          <a:xfrm flipV="1">
            <a:off x="1709738" y="1589485"/>
            <a:ext cx="404812" cy="238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/>
          <p:cNvCxnSpPr/>
          <p:nvPr/>
        </p:nvCxnSpPr>
        <p:spPr>
          <a:xfrm flipV="1">
            <a:off x="2112964" y="2140744"/>
            <a:ext cx="346075" cy="357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>
            <a:off x="2455864" y="2852738"/>
            <a:ext cx="1004887" cy="357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>
            <a:off x="3460750" y="3244454"/>
            <a:ext cx="998538" cy="238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4984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228600"/>
            <a:ext cx="1754188" cy="988219"/>
          </a:xfrm>
          <a:prstGeom prst="rect">
            <a:avLst/>
          </a:prstGeom>
          <a:noFill/>
          <a:ln w="9525">
            <a:solidFill>
              <a:schemeClr val="tx1">
                <a:alpha val="45882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23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150" grpId="0"/>
      <p:bldP spid="130152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036298"/>
              </p:ext>
            </p:extLst>
          </p:nvPr>
        </p:nvGraphicFramePr>
        <p:xfrm>
          <a:off x="355990" y="1382222"/>
          <a:ext cx="8442649" cy="3055636"/>
        </p:xfrm>
        <a:graphic>
          <a:graphicData uri="http://schemas.openxmlformats.org/drawingml/2006/table">
            <a:tbl>
              <a:tblPr/>
              <a:tblGrid>
                <a:gridCol w="1514002"/>
                <a:gridCol w="1574693"/>
                <a:gridCol w="2676977"/>
                <a:gridCol w="2676977"/>
              </a:tblGrid>
              <a:tr h="8001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/>
                          <a:ea typeface="ヒラギノ角ゴ Pro W3"/>
                          <a:cs typeface="Arial"/>
                        </a:rPr>
                        <a:t>Trial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/>
                        <a:ea typeface="ヒラギノ角ゴ Pro W3"/>
                        <a:cs typeface="Arial"/>
                      </a:endParaRPr>
                    </a:p>
                  </a:txBody>
                  <a:tcPr marL="91426" marR="91426" marT="34289" marB="34289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/>
                          <a:ea typeface="ヒラギノ角ゴ Pro W3"/>
                          <a:cs typeface="Arial"/>
                        </a:rPr>
                        <a:t>No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/>
                          <a:ea typeface="ヒラギノ角ゴ Pro W3"/>
                          <a:cs typeface="Arial"/>
                        </a:rPr>
                        <a:t> with 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/>
                        <a:ea typeface="ヒラギノ角ゴ Pro W3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/>
                          <a:ea typeface="ヒラギノ角ゴ Pro W3"/>
                          <a:cs typeface="Arial"/>
                        </a:rPr>
                        <a:t>TDF/FTC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/>
                        <a:ea typeface="ヒラギノ角ゴ Pro W3"/>
                        <a:cs typeface="Arial"/>
                      </a:endParaRPr>
                    </a:p>
                  </a:txBody>
                  <a:tcPr marL="91426" marR="91426" marT="34289" marB="34289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+mn-lt"/>
                          <a:ea typeface="ヒラギノ角ゴ Pro W3"/>
                          <a:cs typeface="Arial"/>
                        </a:rPr>
                        <a:t>Acute Infection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+mn-lt"/>
                          <a:ea typeface="ヒラギノ角ゴ Pro W3"/>
                          <a:cs typeface="Arial"/>
                        </a:rPr>
                        <a:t>At enrollment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0" dirty="0" err="1" smtClean="0">
                          <a:solidFill>
                            <a:schemeClr val="tx1"/>
                          </a:solidFill>
                          <a:latin typeface="+mn-lt"/>
                          <a:ea typeface="ヒラギノ角ゴ Pro W3"/>
                          <a:cs typeface="Arial"/>
                        </a:rPr>
                        <a:t>Nb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+mn-lt"/>
                          <a:ea typeface="ヒラギノ角ゴ Pro W3"/>
                          <a:cs typeface="Arial"/>
                        </a:rPr>
                        <a:t> resistance / total</a:t>
                      </a:r>
                    </a:p>
                  </a:txBody>
                  <a:tcPr marL="91426" marR="91426" marT="34289" marB="34289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/>
                          <a:ea typeface="ヒラギノ角ゴ Pro W3"/>
                          <a:cs typeface="Arial"/>
                        </a:rPr>
                        <a:t>Seroconverted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/>
                          <a:ea typeface="ヒラギノ角ゴ Pro W3"/>
                          <a:cs typeface="Arial"/>
                        </a:rPr>
                        <a:t>after enrollment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0" dirty="0" err="1" smtClean="0">
                          <a:solidFill>
                            <a:schemeClr val="tx1"/>
                          </a:solidFill>
                          <a:latin typeface="Arial"/>
                          <a:ea typeface="ヒラギノ角ゴ Pro W3"/>
                          <a:cs typeface="Arial"/>
                        </a:rPr>
                        <a:t>Nb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/>
                          <a:ea typeface="ヒラギノ角ゴ Pro W3"/>
                          <a:cs typeface="Arial"/>
                        </a:rPr>
                        <a:t> resistance / total</a:t>
                      </a:r>
                    </a:p>
                  </a:txBody>
                  <a:tcPr marL="91426" marR="91426" marT="34289" marB="34289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2515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 err="1" smtClean="0">
                          <a:solidFill>
                            <a:schemeClr val="accent4"/>
                          </a:solidFill>
                          <a:latin typeface="Arial"/>
                          <a:ea typeface="ヒラギノ角ゴ Pro W3"/>
                          <a:cs typeface="Arial"/>
                        </a:rPr>
                        <a:t>iPrEx</a:t>
                      </a:r>
                      <a:endParaRPr lang="en-US" sz="1200" b="0" baseline="30000" dirty="0" smtClean="0">
                        <a:solidFill>
                          <a:schemeClr val="accent4"/>
                        </a:solidFill>
                        <a:latin typeface="Arial"/>
                        <a:ea typeface="ヒラギノ角ゴ Pro W3"/>
                        <a:cs typeface="Arial"/>
                      </a:endParaRPr>
                    </a:p>
                  </a:txBody>
                  <a:tcPr marL="91426" marR="91426" marT="34289" marB="34289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4"/>
                          </a:solidFill>
                          <a:latin typeface="Arial"/>
                          <a:ea typeface="ヒラギノ角ゴ Pro W3"/>
                          <a:cs typeface="Arial"/>
                        </a:rPr>
                        <a:t>1224</a:t>
                      </a:r>
                      <a:endParaRPr lang="en-US" sz="1400" dirty="0">
                        <a:solidFill>
                          <a:schemeClr val="accent4"/>
                        </a:solidFill>
                        <a:latin typeface="Arial"/>
                        <a:ea typeface="ヒラギノ角ゴ Pro W3"/>
                        <a:cs typeface="Arial"/>
                      </a:endParaRPr>
                    </a:p>
                  </a:txBody>
                  <a:tcPr marL="91426" marR="91426" marT="34289" marB="34289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4"/>
                          </a:solidFill>
                          <a:latin typeface="Arial"/>
                          <a:ea typeface="ヒラギノ角ゴ Pro W3"/>
                          <a:cs typeface="Arial"/>
                        </a:rPr>
                        <a:t>2/2</a:t>
                      </a:r>
                      <a:endParaRPr lang="en-US" sz="1400" dirty="0">
                        <a:solidFill>
                          <a:schemeClr val="accent4"/>
                        </a:solidFill>
                        <a:latin typeface="Arial"/>
                        <a:ea typeface="ヒラギノ角ゴ Pro W3"/>
                        <a:cs typeface="Arial"/>
                      </a:endParaRPr>
                    </a:p>
                  </a:txBody>
                  <a:tcPr marL="91426" marR="91426" marT="34289" marB="34289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4"/>
                          </a:solidFill>
                          <a:latin typeface="Arial"/>
                          <a:ea typeface="ヒラギノ角ゴ Pro W3"/>
                          <a:cs typeface="Arial"/>
                        </a:rPr>
                        <a:t>0</a:t>
                      </a:r>
                      <a:r>
                        <a:rPr lang="en-US" sz="1400" baseline="0" dirty="0" smtClean="0">
                          <a:solidFill>
                            <a:schemeClr val="accent4"/>
                          </a:solidFill>
                          <a:latin typeface="Arial"/>
                          <a:ea typeface="ヒラギノ角ゴ Pro W3"/>
                          <a:cs typeface="Arial"/>
                        </a:rPr>
                        <a:t>/48</a:t>
                      </a:r>
                      <a:endParaRPr lang="en-US" sz="1400" dirty="0">
                        <a:solidFill>
                          <a:schemeClr val="accent4"/>
                        </a:solidFill>
                        <a:latin typeface="Arial"/>
                        <a:ea typeface="ヒラギノ角ゴ Pro W3"/>
                        <a:cs typeface="Arial"/>
                      </a:endParaRPr>
                    </a:p>
                  </a:txBody>
                  <a:tcPr marL="91426" marR="91426" marT="34289" marB="34289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15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Arial"/>
                        </a:rPr>
                        <a:t>Partners</a:t>
                      </a: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Arial"/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Arial"/>
                        </a:rPr>
                        <a:t>PrEP</a:t>
                      </a:r>
                      <a:endParaRPr lang="en-US" sz="1200" b="0" baseline="30000" dirty="0" smtClean="0">
                        <a:solidFill>
                          <a:srgbClr val="000000"/>
                        </a:solidFill>
                        <a:latin typeface="Arial"/>
                        <a:ea typeface="ヒラギノ角ゴ Pro W3"/>
                        <a:cs typeface="Arial"/>
                      </a:endParaRPr>
                    </a:p>
                  </a:txBody>
                  <a:tcPr marL="91426" marR="91426" marT="34289" marB="34289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ea typeface="ヒラギノ角ゴ Pro W3"/>
                          <a:cs typeface="Arial"/>
                        </a:rPr>
                        <a:t>1579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ea typeface="ヒラギノ角ゴ Pro W3"/>
                        <a:cs typeface="Arial"/>
                      </a:endParaRPr>
                    </a:p>
                  </a:txBody>
                  <a:tcPr marL="91426" marR="91426" marT="34289" marB="34289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ea typeface="ヒラギノ角ゴ Pro W3"/>
                          <a:cs typeface="Arial"/>
                        </a:rPr>
                        <a:t>2/4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ea typeface="ヒラギノ角ゴ Pro W3"/>
                        <a:cs typeface="Arial"/>
                      </a:endParaRPr>
                    </a:p>
                  </a:txBody>
                  <a:tcPr marL="91426" marR="91426" marT="34289" marB="34289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ea typeface="ヒラギノ角ゴ Pro W3"/>
                          <a:cs typeface="Arial"/>
                        </a:rPr>
                        <a:t>0/21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ea typeface="ヒラギノ角ゴ Pro W3"/>
                        <a:cs typeface="Arial"/>
                      </a:endParaRPr>
                    </a:p>
                  </a:txBody>
                  <a:tcPr marL="91426" marR="91426" marT="34289" marB="34289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15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accent4"/>
                          </a:solidFill>
                          <a:latin typeface="Arial"/>
                          <a:ea typeface="ヒラギノ角ゴ Pro W3"/>
                          <a:cs typeface="Arial"/>
                        </a:rPr>
                        <a:t>TDF2</a:t>
                      </a:r>
                      <a:endParaRPr lang="en-US" sz="1200" b="0" baseline="30000" dirty="0" smtClean="0">
                        <a:solidFill>
                          <a:schemeClr val="accent4"/>
                        </a:solidFill>
                        <a:latin typeface="Arial"/>
                        <a:ea typeface="ヒラギノ角ゴ Pro W3"/>
                        <a:cs typeface="Arial"/>
                      </a:endParaRPr>
                    </a:p>
                  </a:txBody>
                  <a:tcPr marL="91426" marR="91426" marT="34289" marB="34289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4"/>
                          </a:solidFill>
                          <a:latin typeface="Arial"/>
                          <a:ea typeface="ヒラギノ角ゴ Pro W3"/>
                          <a:cs typeface="Arial"/>
                        </a:rPr>
                        <a:t>611</a:t>
                      </a:r>
                      <a:endParaRPr lang="en-US" sz="1400" dirty="0">
                        <a:solidFill>
                          <a:schemeClr val="accent4"/>
                        </a:solidFill>
                        <a:latin typeface="Arial"/>
                        <a:ea typeface="ヒラギノ角ゴ Pro W3"/>
                        <a:cs typeface="Arial"/>
                      </a:endParaRPr>
                    </a:p>
                  </a:txBody>
                  <a:tcPr marL="91426" marR="91426" marT="34289" marB="34289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4"/>
                          </a:solidFill>
                          <a:latin typeface="Arial"/>
                          <a:ea typeface="ヒラギノ角ゴ Pro W3"/>
                          <a:cs typeface="Arial"/>
                        </a:rPr>
                        <a:t>1/1</a:t>
                      </a:r>
                      <a:endParaRPr lang="en-US" sz="1400" dirty="0">
                        <a:solidFill>
                          <a:schemeClr val="accent4"/>
                        </a:solidFill>
                        <a:latin typeface="Arial"/>
                        <a:ea typeface="ヒラギノ角ゴ Pro W3"/>
                        <a:cs typeface="Arial"/>
                      </a:endParaRPr>
                    </a:p>
                  </a:txBody>
                  <a:tcPr marL="91426" marR="91426" marT="34289" marB="34289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4"/>
                          </a:solidFill>
                          <a:latin typeface="Arial"/>
                          <a:ea typeface="ヒラギノ角ゴ Pro W3"/>
                          <a:cs typeface="Arial"/>
                        </a:rPr>
                        <a:t>0/9</a:t>
                      </a:r>
                      <a:endParaRPr lang="en-US" sz="1400" dirty="0">
                        <a:solidFill>
                          <a:schemeClr val="accent4"/>
                        </a:solidFill>
                        <a:latin typeface="Arial"/>
                        <a:ea typeface="ヒラギノ角ゴ Pro W3"/>
                        <a:cs typeface="Arial"/>
                      </a:endParaRPr>
                    </a:p>
                  </a:txBody>
                  <a:tcPr marL="91426" marR="91426" marT="34289" marB="34289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151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Arial"/>
                        </a:rPr>
                        <a:t>FEM-</a:t>
                      </a:r>
                      <a:r>
                        <a:rPr lang="en-US" sz="1200" b="1" baseline="0" dirty="0" err="1" smtClean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Arial"/>
                        </a:rPr>
                        <a:t>PrEP</a:t>
                      </a:r>
                      <a:endParaRPr lang="en-US" sz="1200" b="0" baseline="0" dirty="0" smtClean="0">
                        <a:solidFill>
                          <a:srgbClr val="000000"/>
                        </a:solidFill>
                        <a:latin typeface="Arial"/>
                        <a:ea typeface="ヒラギノ角ゴ Pro W3"/>
                        <a:cs typeface="Arial"/>
                      </a:endParaRPr>
                    </a:p>
                  </a:txBody>
                  <a:tcPr marL="91426" marR="91426" marT="34289" marB="34289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ea typeface="ヒラギノ角ゴ Pro W3"/>
                          <a:cs typeface="Arial"/>
                        </a:rPr>
                        <a:t>1062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ea typeface="ヒラギノ角ゴ Pro W3"/>
                        <a:cs typeface="Arial"/>
                      </a:endParaRPr>
                    </a:p>
                  </a:txBody>
                  <a:tcPr marL="91426" marR="91426" marT="34289" marB="34289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ea typeface="ヒラギノ角ゴ Pro W3"/>
                          <a:cs typeface="Arial"/>
                        </a:rPr>
                        <a:t>0/1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ea typeface="ヒラギノ角ゴ Pro W3"/>
                        <a:cs typeface="Arial"/>
                      </a:endParaRPr>
                    </a:p>
                  </a:txBody>
                  <a:tcPr marL="91426" marR="91426" marT="34289" marB="34289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ea typeface="ヒラギノ角ゴ Pro W3"/>
                          <a:cs typeface="Arial"/>
                        </a:rPr>
                        <a:t>4/33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ea typeface="ヒラギノ角ゴ Pro W3"/>
                        <a:cs typeface="Arial"/>
                      </a:endParaRPr>
                    </a:p>
                  </a:txBody>
                  <a:tcPr marL="91426" marR="91426" marT="34289" marB="34289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151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 smtClean="0">
                          <a:solidFill>
                            <a:schemeClr val="accent4"/>
                          </a:solidFill>
                          <a:latin typeface="Arial"/>
                          <a:ea typeface="ヒラギノ角ゴ Pro W3"/>
                          <a:cs typeface="Arial"/>
                        </a:rPr>
                        <a:t>VOICE</a:t>
                      </a:r>
                    </a:p>
                  </a:txBody>
                  <a:tcPr marL="91426" marR="91426" marT="34289" marB="34289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4"/>
                          </a:solidFill>
                          <a:latin typeface="Arial"/>
                          <a:ea typeface="ヒラギノ角ゴ Pro W3"/>
                          <a:cs typeface="Arial"/>
                        </a:rPr>
                        <a:t>1003</a:t>
                      </a:r>
                      <a:endParaRPr lang="en-US" sz="1400" dirty="0">
                        <a:solidFill>
                          <a:schemeClr val="accent4"/>
                        </a:solidFill>
                        <a:latin typeface="Arial"/>
                        <a:ea typeface="ヒラギノ角ゴ Pro W3"/>
                        <a:cs typeface="Arial"/>
                      </a:endParaRPr>
                    </a:p>
                  </a:txBody>
                  <a:tcPr marL="91426" marR="91426" marT="34289" marB="34289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4"/>
                          </a:solidFill>
                          <a:latin typeface="Arial"/>
                          <a:ea typeface="ヒラギノ角ゴ Pro W3"/>
                          <a:cs typeface="Arial"/>
                        </a:rPr>
                        <a:t>2/9</a:t>
                      </a:r>
                      <a:endParaRPr lang="en-US" sz="1400" dirty="0">
                        <a:solidFill>
                          <a:schemeClr val="accent4"/>
                        </a:solidFill>
                        <a:latin typeface="Arial"/>
                        <a:ea typeface="ヒラギノ角ゴ Pro W3"/>
                        <a:cs typeface="Arial"/>
                      </a:endParaRPr>
                    </a:p>
                  </a:txBody>
                  <a:tcPr marL="91426" marR="91426" marT="34289" marB="34289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4"/>
                          </a:solidFill>
                          <a:latin typeface="Arial"/>
                          <a:ea typeface="ヒラギノ角ゴ Pro W3"/>
                          <a:cs typeface="Arial"/>
                        </a:rPr>
                        <a:t>1/61</a:t>
                      </a:r>
                      <a:endParaRPr lang="en-US" sz="1400" dirty="0">
                        <a:solidFill>
                          <a:schemeClr val="accent4"/>
                        </a:solidFill>
                        <a:latin typeface="Arial"/>
                        <a:ea typeface="ヒラギノ角ゴ Pro W3"/>
                        <a:cs typeface="Arial"/>
                      </a:endParaRPr>
                    </a:p>
                  </a:txBody>
                  <a:tcPr marL="91426" marR="91426" marT="34289" marB="34289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151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 smtClean="0">
                          <a:solidFill>
                            <a:schemeClr val="accent4"/>
                          </a:solidFill>
                          <a:latin typeface="Arial"/>
                          <a:ea typeface="ヒラギノ角ゴ Pro W3"/>
                          <a:cs typeface="Arial"/>
                        </a:rPr>
                        <a:t>PROUD</a:t>
                      </a:r>
                    </a:p>
                  </a:txBody>
                  <a:tcPr marL="91426" marR="91426" marT="34289" marB="34289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4"/>
                          </a:solidFill>
                          <a:latin typeface="Arial"/>
                          <a:ea typeface="ヒラギノ角ゴ Pro W3"/>
                          <a:cs typeface="Arial"/>
                        </a:rPr>
                        <a:t>275</a:t>
                      </a:r>
                      <a:endParaRPr lang="en-US" sz="1400" dirty="0">
                        <a:solidFill>
                          <a:schemeClr val="accent4"/>
                        </a:solidFill>
                        <a:latin typeface="Arial"/>
                        <a:ea typeface="ヒラギノ角ゴ Pro W3"/>
                        <a:cs typeface="Arial"/>
                      </a:endParaRPr>
                    </a:p>
                  </a:txBody>
                  <a:tcPr marL="91426" marR="91426" marT="34289" marB="34289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4"/>
                          </a:solidFill>
                          <a:latin typeface="Arial"/>
                          <a:ea typeface="ヒラギノ角ゴ Pro W3"/>
                          <a:cs typeface="Arial"/>
                        </a:rPr>
                        <a:t>2/3</a:t>
                      </a:r>
                      <a:endParaRPr lang="en-US" sz="1400" dirty="0">
                        <a:solidFill>
                          <a:schemeClr val="accent4"/>
                        </a:solidFill>
                        <a:latin typeface="Arial"/>
                        <a:ea typeface="ヒラギノ角ゴ Pro W3"/>
                        <a:cs typeface="Arial"/>
                      </a:endParaRPr>
                    </a:p>
                  </a:txBody>
                  <a:tcPr marL="91426" marR="91426" marT="34289" marB="34289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4"/>
                          </a:solidFill>
                          <a:latin typeface="Arial"/>
                          <a:ea typeface="ヒラギノ角ゴ Pro W3"/>
                          <a:cs typeface="Arial"/>
                        </a:rPr>
                        <a:t>0/2</a:t>
                      </a:r>
                      <a:endParaRPr lang="en-US" sz="1400" dirty="0">
                        <a:solidFill>
                          <a:schemeClr val="accent4"/>
                        </a:solidFill>
                        <a:latin typeface="Arial"/>
                        <a:ea typeface="ヒラギノ角ゴ Pro W3"/>
                        <a:cs typeface="Arial"/>
                      </a:endParaRPr>
                    </a:p>
                  </a:txBody>
                  <a:tcPr marL="91426" marR="91426" marT="34289" marB="34289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151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 smtClean="0">
                          <a:solidFill>
                            <a:schemeClr val="accent4"/>
                          </a:solidFill>
                          <a:latin typeface="Arial"/>
                          <a:ea typeface="ヒラギノ角ゴ Pro W3"/>
                          <a:cs typeface="Arial"/>
                        </a:rPr>
                        <a:t>IPERGAY</a:t>
                      </a:r>
                    </a:p>
                  </a:txBody>
                  <a:tcPr marL="91426" marR="91426" marT="34289" marB="34289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4"/>
                          </a:solidFill>
                          <a:latin typeface="Arial"/>
                          <a:ea typeface="ヒラギノ角ゴ Pro W3"/>
                          <a:cs typeface="Arial"/>
                        </a:rPr>
                        <a:t>199</a:t>
                      </a:r>
                      <a:endParaRPr lang="en-US" sz="1400" dirty="0">
                        <a:solidFill>
                          <a:schemeClr val="accent4"/>
                        </a:solidFill>
                        <a:latin typeface="Arial"/>
                        <a:ea typeface="ヒラギノ角ゴ Pro W3"/>
                        <a:cs typeface="Arial"/>
                      </a:endParaRPr>
                    </a:p>
                  </a:txBody>
                  <a:tcPr marL="91426" marR="91426" marT="34289" marB="34289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4"/>
                          </a:solidFill>
                          <a:latin typeface="Arial"/>
                          <a:ea typeface="ヒラギノ角ゴ Pro W3"/>
                          <a:cs typeface="Arial"/>
                        </a:rPr>
                        <a:t>0/2</a:t>
                      </a:r>
                      <a:endParaRPr lang="en-US" sz="1400" dirty="0">
                        <a:solidFill>
                          <a:schemeClr val="accent4"/>
                        </a:solidFill>
                        <a:latin typeface="Arial"/>
                        <a:ea typeface="ヒラギノ角ゴ Pro W3"/>
                        <a:cs typeface="Arial"/>
                      </a:endParaRPr>
                    </a:p>
                  </a:txBody>
                  <a:tcPr marL="91426" marR="91426" marT="34289" marB="34289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4"/>
                          </a:solidFill>
                          <a:latin typeface="Arial"/>
                          <a:ea typeface="ヒラギノ角ゴ Pro W3"/>
                          <a:cs typeface="Arial"/>
                        </a:rPr>
                        <a:t>0/2</a:t>
                      </a:r>
                      <a:endParaRPr lang="en-US" sz="1400" dirty="0">
                        <a:solidFill>
                          <a:schemeClr val="accent4"/>
                        </a:solidFill>
                        <a:latin typeface="Arial"/>
                        <a:ea typeface="ヒラギノ角ゴ Pro W3"/>
                        <a:cs typeface="Arial"/>
                      </a:endParaRPr>
                    </a:p>
                  </a:txBody>
                  <a:tcPr marL="91426" marR="91426" marT="34289" marB="34289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151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Arial"/>
                        </a:rPr>
                        <a:t>TOTAL</a:t>
                      </a:r>
                      <a:endParaRPr lang="en-US" sz="1200" b="0" baseline="0" dirty="0" smtClean="0">
                        <a:solidFill>
                          <a:srgbClr val="000000"/>
                        </a:solidFill>
                        <a:latin typeface="Arial"/>
                        <a:ea typeface="ヒラギノ角ゴ Pro W3"/>
                        <a:cs typeface="Arial"/>
                      </a:endParaRPr>
                    </a:p>
                  </a:txBody>
                  <a:tcPr marL="91426" marR="91426" marT="34289" marB="34289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ea typeface="ヒラギノ角ゴ Pro W3"/>
                          <a:cs typeface="Arial"/>
                        </a:rPr>
                        <a:t>5953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ea typeface="ヒラギノ角ゴ Pro W3"/>
                        <a:cs typeface="Arial"/>
                      </a:endParaRPr>
                    </a:p>
                  </a:txBody>
                  <a:tcPr marL="91426" marR="91426" marT="34289" marB="34289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/>
                          <a:ea typeface="ヒラギノ角ゴ Pro W3"/>
                          <a:cs typeface="Arial"/>
                        </a:rPr>
                        <a:t>9/22 (41%)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/>
                        <a:ea typeface="ヒラギノ角ゴ Pro W3"/>
                        <a:cs typeface="Arial"/>
                      </a:endParaRPr>
                    </a:p>
                  </a:txBody>
                  <a:tcPr marL="91426" marR="91426" marT="34289" marB="34289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/>
                          <a:ea typeface="ヒラギノ角ゴ Pro W3"/>
                          <a:cs typeface="Arial"/>
                        </a:rPr>
                        <a:t>5/176 (&lt; 3%)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/>
                        <a:ea typeface="ヒラギノ角ゴ Pro W3"/>
                        <a:cs typeface="Arial"/>
                      </a:endParaRPr>
                    </a:p>
                  </a:txBody>
                  <a:tcPr marL="91426" marR="91426" marT="34289" marB="34289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21902" name="Title 1"/>
          <p:cNvSpPr>
            <a:spLocks noGrp="1"/>
          </p:cNvSpPr>
          <p:nvPr>
            <p:ph type="title"/>
          </p:nvPr>
        </p:nvSpPr>
        <p:spPr>
          <a:xfrm>
            <a:off x="228601" y="114300"/>
            <a:ext cx="8729663" cy="685800"/>
          </a:xfrm>
          <a:solidFill>
            <a:schemeClr val="accent5"/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defRPr/>
            </a:pPr>
            <a:r>
              <a:rPr lang="en-US" altLang="fr-FR" sz="2400" b="1" dirty="0" smtClean="0">
                <a:solidFill>
                  <a:schemeClr val="accent4"/>
                </a:solidFill>
                <a:cs typeface="Arial" pitchFamily="34" charset="0"/>
              </a:rPr>
              <a:t>Selection of Drug Resistance </a:t>
            </a:r>
            <a:br>
              <a:rPr lang="en-US" altLang="fr-FR" sz="2400" b="1" dirty="0" smtClean="0">
                <a:solidFill>
                  <a:schemeClr val="accent4"/>
                </a:solidFill>
                <a:cs typeface="Arial" pitchFamily="34" charset="0"/>
              </a:rPr>
            </a:br>
            <a:r>
              <a:rPr lang="en-US" altLang="fr-FR" sz="2400" b="1" dirty="0" smtClean="0">
                <a:solidFill>
                  <a:schemeClr val="accent4"/>
                </a:solidFill>
                <a:cs typeface="Arial" pitchFamily="34" charset="0"/>
              </a:rPr>
              <a:t>in Clinical Trials with TDF/FTC for PrEP</a:t>
            </a:r>
          </a:p>
        </p:txBody>
      </p:sp>
      <p:sp>
        <p:nvSpPr>
          <p:cNvPr id="133175" name="TextBox 7"/>
          <p:cNvSpPr txBox="1">
            <a:spLocks noChangeArrowheads="1"/>
          </p:cNvSpPr>
          <p:nvPr/>
        </p:nvSpPr>
        <p:spPr bwMode="auto">
          <a:xfrm>
            <a:off x="374650" y="1020944"/>
            <a:ext cx="8769350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20000"/>
              </a:spcBef>
              <a:spcAft>
                <a:spcPts val="7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altLang="fr-FR" b="1" dirty="0" smtClean="0">
                <a:solidFill>
                  <a:srgbClr val="000000"/>
                </a:solidFill>
                <a:ea typeface="MS PGothic" pitchFamily="34" charset="-128"/>
              </a:rPr>
              <a:t>RAMs assessed: K65R (TDF, FTC), K70E (TDF) or M184V/I (FTC)</a:t>
            </a:r>
          </a:p>
        </p:txBody>
      </p:sp>
      <p:sp>
        <p:nvSpPr>
          <p:cNvPr id="3" name="Rectangle 2"/>
          <p:cNvSpPr/>
          <p:nvPr/>
        </p:nvSpPr>
        <p:spPr>
          <a:xfrm>
            <a:off x="4161546" y="4842802"/>
            <a:ext cx="49824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kern="0" dirty="0">
                <a:solidFill>
                  <a:srgbClr val="000000"/>
                </a:solidFill>
                <a:cs typeface="Arial" charset="0"/>
              </a:rPr>
              <a:t>Adapted from Parikh and </a:t>
            </a:r>
            <a:r>
              <a:rPr lang="en-US" sz="1400" kern="0" dirty="0" err="1">
                <a:solidFill>
                  <a:srgbClr val="000000"/>
                </a:solidFill>
                <a:cs typeface="Arial" charset="0"/>
              </a:rPr>
              <a:t>Mellors</a:t>
            </a:r>
            <a:r>
              <a:rPr lang="en-US" sz="1400" kern="0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sz="1400" kern="0" dirty="0" err="1">
                <a:solidFill>
                  <a:srgbClr val="000000"/>
                </a:solidFill>
                <a:cs typeface="Arial" charset="0"/>
              </a:rPr>
              <a:t>Curr</a:t>
            </a:r>
            <a:r>
              <a:rPr lang="en-US" sz="1400" kern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cs typeface="Arial" charset="0"/>
              </a:rPr>
              <a:t>Opin</a:t>
            </a:r>
            <a:r>
              <a:rPr lang="en-US" sz="1400" kern="0" dirty="0">
                <a:solidFill>
                  <a:srgbClr val="000000"/>
                </a:solidFill>
                <a:cs typeface="Arial" charset="0"/>
              </a:rPr>
              <a:t> HIV AIDS 2016 </a:t>
            </a:r>
            <a:endParaRPr lang="fr-FR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51965" y="4497288"/>
            <a:ext cx="87693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20000"/>
              </a:spcBef>
              <a:spcAft>
                <a:spcPts val="7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altLang="fr-FR" b="1" dirty="0" smtClean="0">
                <a:solidFill>
                  <a:srgbClr val="000000"/>
                </a:solidFill>
                <a:ea typeface="MS PGothic" pitchFamily="34" charset="-128"/>
              </a:rPr>
              <a:t>Resistance when seroconverting in the TDF/FTC arm: </a:t>
            </a:r>
            <a:r>
              <a:rPr lang="en-US" altLang="fr-FR" b="1" dirty="0" smtClean="0">
                <a:solidFill>
                  <a:srgbClr val="FF0000"/>
                </a:solidFill>
                <a:ea typeface="MS PGothic" pitchFamily="34" charset="-128"/>
              </a:rPr>
              <a:t>M184V/I (1 K65R)</a:t>
            </a:r>
            <a:endParaRPr lang="en-US" altLang="fr-FR" sz="2000" b="1" dirty="0" smtClean="0">
              <a:solidFill>
                <a:srgbClr val="FF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02386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Line 4"/>
          <p:cNvSpPr>
            <a:spLocks noChangeShapeType="1"/>
          </p:cNvSpPr>
          <p:nvPr/>
        </p:nvSpPr>
        <p:spPr bwMode="auto">
          <a:xfrm>
            <a:off x="1709739" y="1591867"/>
            <a:ext cx="73025" cy="238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955" name="Line 11"/>
          <p:cNvSpPr>
            <a:spLocks noChangeShapeType="1"/>
          </p:cNvSpPr>
          <p:nvPr/>
        </p:nvSpPr>
        <p:spPr bwMode="auto">
          <a:xfrm flipH="1">
            <a:off x="2055814" y="1588294"/>
            <a:ext cx="9525" cy="707231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956" name="Line 31"/>
          <p:cNvSpPr>
            <a:spLocks noChangeShapeType="1"/>
          </p:cNvSpPr>
          <p:nvPr/>
        </p:nvSpPr>
        <p:spPr bwMode="auto">
          <a:xfrm>
            <a:off x="2711450" y="3087292"/>
            <a:ext cx="1588" cy="238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957" name="Line 77"/>
          <p:cNvSpPr>
            <a:spLocks noChangeShapeType="1"/>
          </p:cNvSpPr>
          <p:nvPr/>
        </p:nvSpPr>
        <p:spPr bwMode="auto">
          <a:xfrm>
            <a:off x="1709738" y="3662363"/>
            <a:ext cx="3503612" cy="357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958" name="Line 78"/>
          <p:cNvSpPr>
            <a:spLocks noChangeShapeType="1"/>
          </p:cNvSpPr>
          <p:nvPr/>
        </p:nvSpPr>
        <p:spPr bwMode="auto">
          <a:xfrm>
            <a:off x="1709739" y="3662363"/>
            <a:ext cx="1587" cy="5953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959" name="Rectangle 79"/>
          <p:cNvSpPr>
            <a:spLocks noChangeArrowheads="1"/>
          </p:cNvSpPr>
          <p:nvPr/>
        </p:nvSpPr>
        <p:spPr bwMode="auto">
          <a:xfrm>
            <a:off x="1630364" y="3740944"/>
            <a:ext cx="1154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fr-FR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0</a:t>
            </a:r>
            <a:endParaRPr lang="en-US" altLang="fr-FR" b="1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5960" name="Line 80"/>
          <p:cNvSpPr>
            <a:spLocks noChangeShapeType="1"/>
          </p:cNvSpPr>
          <p:nvPr/>
        </p:nvSpPr>
        <p:spPr bwMode="auto">
          <a:xfrm>
            <a:off x="1958976" y="3662363"/>
            <a:ext cx="3175" cy="3214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961" name="Line 81"/>
          <p:cNvSpPr>
            <a:spLocks noChangeShapeType="1"/>
          </p:cNvSpPr>
          <p:nvPr/>
        </p:nvSpPr>
        <p:spPr bwMode="auto">
          <a:xfrm>
            <a:off x="2209801" y="3662363"/>
            <a:ext cx="3175" cy="5953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962" name="Rectangle 82"/>
          <p:cNvSpPr>
            <a:spLocks noChangeArrowheads="1"/>
          </p:cNvSpPr>
          <p:nvPr/>
        </p:nvSpPr>
        <p:spPr bwMode="auto">
          <a:xfrm>
            <a:off x="2130425" y="3740944"/>
            <a:ext cx="1154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fr-FR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</a:t>
            </a:r>
            <a:endParaRPr lang="en-US" altLang="fr-FR" b="1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5963" name="Line 83"/>
          <p:cNvSpPr>
            <a:spLocks noChangeShapeType="1"/>
          </p:cNvSpPr>
          <p:nvPr/>
        </p:nvSpPr>
        <p:spPr bwMode="auto">
          <a:xfrm>
            <a:off x="2457451" y="3662363"/>
            <a:ext cx="4763" cy="3214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964" name="Line 84"/>
          <p:cNvSpPr>
            <a:spLocks noChangeShapeType="1"/>
          </p:cNvSpPr>
          <p:nvPr/>
        </p:nvSpPr>
        <p:spPr bwMode="auto">
          <a:xfrm>
            <a:off x="2711450" y="3662363"/>
            <a:ext cx="1588" cy="5953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965" name="Rectangle 85"/>
          <p:cNvSpPr>
            <a:spLocks noChangeArrowheads="1"/>
          </p:cNvSpPr>
          <p:nvPr/>
        </p:nvSpPr>
        <p:spPr bwMode="auto">
          <a:xfrm>
            <a:off x="2632075" y="3740944"/>
            <a:ext cx="1154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fr-FR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4</a:t>
            </a:r>
            <a:endParaRPr lang="en-US" altLang="fr-FR" b="1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5966" name="Line 86"/>
          <p:cNvSpPr>
            <a:spLocks noChangeShapeType="1"/>
          </p:cNvSpPr>
          <p:nvPr/>
        </p:nvSpPr>
        <p:spPr bwMode="auto">
          <a:xfrm>
            <a:off x="2959101" y="3662363"/>
            <a:ext cx="3175" cy="3214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967" name="Line 87"/>
          <p:cNvSpPr>
            <a:spLocks noChangeShapeType="1"/>
          </p:cNvSpPr>
          <p:nvPr/>
        </p:nvSpPr>
        <p:spPr bwMode="auto">
          <a:xfrm>
            <a:off x="3211514" y="3662363"/>
            <a:ext cx="3175" cy="5953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968" name="Rectangle 88"/>
          <p:cNvSpPr>
            <a:spLocks noChangeArrowheads="1"/>
          </p:cNvSpPr>
          <p:nvPr/>
        </p:nvSpPr>
        <p:spPr bwMode="auto">
          <a:xfrm>
            <a:off x="3130550" y="3740944"/>
            <a:ext cx="1154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fr-FR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6</a:t>
            </a:r>
            <a:endParaRPr lang="en-US" altLang="fr-FR" b="1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5969" name="Line 89"/>
          <p:cNvSpPr>
            <a:spLocks noChangeShapeType="1"/>
          </p:cNvSpPr>
          <p:nvPr/>
        </p:nvSpPr>
        <p:spPr bwMode="auto">
          <a:xfrm>
            <a:off x="3460750" y="3662363"/>
            <a:ext cx="1588" cy="3214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970" name="Line 90"/>
          <p:cNvSpPr>
            <a:spLocks noChangeShapeType="1"/>
          </p:cNvSpPr>
          <p:nvPr/>
        </p:nvSpPr>
        <p:spPr bwMode="auto">
          <a:xfrm>
            <a:off x="3713164" y="3662363"/>
            <a:ext cx="1587" cy="5953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971" name="Rectangle 91"/>
          <p:cNvSpPr>
            <a:spLocks noChangeArrowheads="1"/>
          </p:cNvSpPr>
          <p:nvPr/>
        </p:nvSpPr>
        <p:spPr bwMode="auto">
          <a:xfrm>
            <a:off x="3632200" y="3740944"/>
            <a:ext cx="1154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fr-FR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8</a:t>
            </a:r>
            <a:endParaRPr lang="en-US" altLang="fr-FR" b="1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5972" name="Line 92"/>
          <p:cNvSpPr>
            <a:spLocks noChangeShapeType="1"/>
          </p:cNvSpPr>
          <p:nvPr/>
        </p:nvSpPr>
        <p:spPr bwMode="auto">
          <a:xfrm>
            <a:off x="3960814" y="3662363"/>
            <a:ext cx="3175" cy="3214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973" name="Line 93"/>
          <p:cNvSpPr>
            <a:spLocks noChangeShapeType="1"/>
          </p:cNvSpPr>
          <p:nvPr/>
        </p:nvSpPr>
        <p:spPr bwMode="auto">
          <a:xfrm>
            <a:off x="4213225" y="3662363"/>
            <a:ext cx="1588" cy="5953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974" name="Rectangle 94"/>
          <p:cNvSpPr>
            <a:spLocks noChangeArrowheads="1"/>
          </p:cNvSpPr>
          <p:nvPr/>
        </p:nvSpPr>
        <p:spPr bwMode="auto">
          <a:xfrm>
            <a:off x="4086225" y="3740944"/>
            <a:ext cx="2308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fr-FR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10</a:t>
            </a:r>
            <a:endParaRPr lang="en-US" altLang="fr-FR" b="1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5975" name="Line 95"/>
          <p:cNvSpPr>
            <a:spLocks noChangeShapeType="1"/>
          </p:cNvSpPr>
          <p:nvPr/>
        </p:nvSpPr>
        <p:spPr bwMode="auto">
          <a:xfrm>
            <a:off x="4462464" y="3662363"/>
            <a:ext cx="1587" cy="3214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976" name="Line 96"/>
          <p:cNvSpPr>
            <a:spLocks noChangeShapeType="1"/>
          </p:cNvSpPr>
          <p:nvPr/>
        </p:nvSpPr>
        <p:spPr bwMode="auto">
          <a:xfrm>
            <a:off x="4713289" y="3662363"/>
            <a:ext cx="3175" cy="5953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977" name="Rectangle 97"/>
          <p:cNvSpPr>
            <a:spLocks noChangeArrowheads="1"/>
          </p:cNvSpPr>
          <p:nvPr/>
        </p:nvSpPr>
        <p:spPr bwMode="auto">
          <a:xfrm>
            <a:off x="4586289" y="3740944"/>
            <a:ext cx="2308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fr-FR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12</a:t>
            </a:r>
            <a:endParaRPr lang="en-US" altLang="fr-FR" b="1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5978" name="Line 98"/>
          <p:cNvSpPr>
            <a:spLocks noChangeShapeType="1"/>
          </p:cNvSpPr>
          <p:nvPr/>
        </p:nvSpPr>
        <p:spPr bwMode="auto">
          <a:xfrm>
            <a:off x="4960939" y="3662363"/>
            <a:ext cx="3175" cy="3214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979" name="Line 99"/>
          <p:cNvSpPr>
            <a:spLocks noChangeShapeType="1"/>
          </p:cNvSpPr>
          <p:nvPr/>
        </p:nvSpPr>
        <p:spPr bwMode="auto">
          <a:xfrm>
            <a:off x="5213351" y="3662363"/>
            <a:ext cx="3175" cy="5953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980" name="Rectangle 100"/>
          <p:cNvSpPr>
            <a:spLocks noChangeArrowheads="1"/>
          </p:cNvSpPr>
          <p:nvPr/>
        </p:nvSpPr>
        <p:spPr bwMode="auto">
          <a:xfrm>
            <a:off x="5086350" y="3740944"/>
            <a:ext cx="2308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fr-FR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14</a:t>
            </a:r>
            <a:endParaRPr lang="en-US" altLang="fr-FR" b="1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5981" name="Line 101"/>
          <p:cNvSpPr>
            <a:spLocks noChangeShapeType="1"/>
          </p:cNvSpPr>
          <p:nvPr/>
        </p:nvSpPr>
        <p:spPr bwMode="auto">
          <a:xfrm flipV="1">
            <a:off x="1709739" y="1591866"/>
            <a:ext cx="1587" cy="207049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982" name="Line 102"/>
          <p:cNvSpPr>
            <a:spLocks noChangeShapeType="1"/>
          </p:cNvSpPr>
          <p:nvPr/>
        </p:nvSpPr>
        <p:spPr bwMode="auto">
          <a:xfrm flipH="1">
            <a:off x="1643064" y="3662363"/>
            <a:ext cx="66675" cy="357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983" name="Rectangle 103"/>
          <p:cNvSpPr>
            <a:spLocks noChangeArrowheads="1"/>
          </p:cNvSpPr>
          <p:nvPr/>
        </p:nvSpPr>
        <p:spPr bwMode="auto">
          <a:xfrm>
            <a:off x="1457325" y="3569494"/>
            <a:ext cx="1154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fr-FR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0</a:t>
            </a:r>
            <a:endParaRPr lang="en-US" altLang="fr-FR" b="1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5984" name="Line 104"/>
          <p:cNvSpPr>
            <a:spLocks noChangeShapeType="1"/>
          </p:cNvSpPr>
          <p:nvPr/>
        </p:nvSpPr>
        <p:spPr bwMode="auto">
          <a:xfrm flipH="1">
            <a:off x="1643064" y="3145632"/>
            <a:ext cx="66675" cy="238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985" name="Rectangle 105"/>
          <p:cNvSpPr>
            <a:spLocks noChangeArrowheads="1"/>
          </p:cNvSpPr>
          <p:nvPr/>
        </p:nvSpPr>
        <p:spPr bwMode="auto">
          <a:xfrm>
            <a:off x="1365250" y="3052763"/>
            <a:ext cx="2308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fr-FR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25</a:t>
            </a:r>
            <a:endParaRPr lang="en-US" altLang="fr-FR" b="1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5986" name="Line 106"/>
          <p:cNvSpPr>
            <a:spLocks noChangeShapeType="1"/>
          </p:cNvSpPr>
          <p:nvPr/>
        </p:nvSpPr>
        <p:spPr bwMode="auto">
          <a:xfrm flipH="1">
            <a:off x="1643064" y="2628901"/>
            <a:ext cx="66675" cy="238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987" name="Rectangle 107"/>
          <p:cNvSpPr>
            <a:spLocks noChangeArrowheads="1"/>
          </p:cNvSpPr>
          <p:nvPr/>
        </p:nvSpPr>
        <p:spPr bwMode="auto">
          <a:xfrm>
            <a:off x="1365250" y="2536031"/>
            <a:ext cx="2308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fr-FR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50</a:t>
            </a:r>
            <a:endParaRPr lang="en-US" altLang="fr-FR" b="1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5988" name="Line 108"/>
          <p:cNvSpPr>
            <a:spLocks noChangeShapeType="1"/>
          </p:cNvSpPr>
          <p:nvPr/>
        </p:nvSpPr>
        <p:spPr bwMode="auto">
          <a:xfrm flipH="1">
            <a:off x="1643064" y="2109788"/>
            <a:ext cx="66675" cy="238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989" name="Rectangle 109"/>
          <p:cNvSpPr>
            <a:spLocks noChangeArrowheads="1"/>
          </p:cNvSpPr>
          <p:nvPr/>
        </p:nvSpPr>
        <p:spPr bwMode="auto">
          <a:xfrm>
            <a:off x="1365250" y="2015729"/>
            <a:ext cx="2308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fr-FR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75</a:t>
            </a:r>
            <a:endParaRPr lang="en-US" altLang="fr-FR" b="1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5990" name="Line 110"/>
          <p:cNvSpPr>
            <a:spLocks noChangeShapeType="1"/>
          </p:cNvSpPr>
          <p:nvPr/>
        </p:nvSpPr>
        <p:spPr bwMode="auto">
          <a:xfrm flipH="1">
            <a:off x="1643064" y="1591867"/>
            <a:ext cx="66675" cy="238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991" name="Rectangle 111"/>
          <p:cNvSpPr>
            <a:spLocks noChangeArrowheads="1"/>
          </p:cNvSpPr>
          <p:nvPr/>
        </p:nvSpPr>
        <p:spPr bwMode="auto">
          <a:xfrm>
            <a:off x="1281114" y="1498997"/>
            <a:ext cx="3462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fr-FR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100</a:t>
            </a:r>
            <a:endParaRPr lang="en-US" altLang="fr-FR" b="1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5992" name="Rectangle 112"/>
          <p:cNvSpPr>
            <a:spLocks noChangeArrowheads="1"/>
          </p:cNvSpPr>
          <p:nvPr/>
        </p:nvSpPr>
        <p:spPr bwMode="auto">
          <a:xfrm>
            <a:off x="1374775" y="4064794"/>
            <a:ext cx="456054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fr-FR" sz="16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Number of weekly rectal SHIV </a:t>
            </a:r>
            <a:r>
              <a:rPr lang="en-US" altLang="fr-FR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K65R</a:t>
            </a:r>
            <a:r>
              <a:rPr lang="en-US" altLang="fr-FR" sz="16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exposures</a:t>
            </a:r>
          </a:p>
        </p:txBody>
      </p:sp>
      <p:sp>
        <p:nvSpPr>
          <p:cNvPr id="125993" name="Rectangle 113"/>
          <p:cNvSpPr>
            <a:spLocks noChangeArrowheads="1"/>
          </p:cNvSpPr>
          <p:nvPr/>
        </p:nvSpPr>
        <p:spPr bwMode="auto">
          <a:xfrm rot="-5400000">
            <a:off x="-236164" y="2590413"/>
            <a:ext cx="23852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fr-FR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% Uninfected animals</a:t>
            </a:r>
          </a:p>
        </p:txBody>
      </p:sp>
      <p:sp>
        <p:nvSpPr>
          <p:cNvPr id="125994" name="Rectangle 114"/>
          <p:cNvSpPr>
            <a:spLocks noChangeArrowheads="1"/>
          </p:cNvSpPr>
          <p:nvPr/>
        </p:nvSpPr>
        <p:spPr bwMode="auto">
          <a:xfrm>
            <a:off x="5399089" y="3288507"/>
            <a:ext cx="28405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fr-FR" b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Untreated Controls (n = 6)</a:t>
            </a:r>
            <a:endParaRPr lang="en-US" altLang="fr-FR" sz="1400" b="1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150" name="Rectangle 117"/>
          <p:cNvSpPr>
            <a:spLocks noChangeArrowheads="1"/>
          </p:cNvSpPr>
          <p:nvPr/>
        </p:nvSpPr>
        <p:spPr bwMode="auto">
          <a:xfrm>
            <a:off x="5619025" y="1448991"/>
            <a:ext cx="27764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altLang="fr-FR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Oral TDF/FTC (-72h, +2h)</a:t>
            </a:r>
          </a:p>
          <a:p>
            <a:pPr algn="ctr" eaLnBrk="0" hangingPunct="0"/>
            <a:r>
              <a:rPr lang="en-US" altLang="fr-FR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(n = 6)</a:t>
            </a:r>
          </a:p>
        </p:txBody>
      </p:sp>
      <p:sp>
        <p:nvSpPr>
          <p:cNvPr id="31847" name="Rectangle 120"/>
          <p:cNvSpPr>
            <a:spLocks noGrp="1" noChangeArrowheads="1"/>
          </p:cNvSpPr>
          <p:nvPr>
            <p:ph type="title" idx="4294967295"/>
          </p:nvPr>
        </p:nvSpPr>
        <p:spPr>
          <a:xfrm>
            <a:off x="1898650" y="228600"/>
            <a:ext cx="7169150" cy="971550"/>
          </a:xfrm>
          <a:solidFill>
            <a:schemeClr val="accent5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fr-FR" dirty="0" smtClean="0"/>
              <a:t/>
            </a:r>
            <a:br>
              <a:rPr lang="en-US" altLang="fr-FR" dirty="0" smtClean="0"/>
            </a:br>
            <a:r>
              <a:rPr lang="en-US" altLang="fr-FR" dirty="0" smtClean="0"/>
              <a:t/>
            </a:r>
            <a:br>
              <a:rPr lang="en-US" altLang="fr-FR" dirty="0" smtClean="0"/>
            </a:br>
            <a:r>
              <a:rPr lang="en-US" altLang="fr-FR" sz="4800" dirty="0" smtClean="0"/>
              <a:t/>
            </a:r>
            <a:br>
              <a:rPr lang="en-US" altLang="fr-FR" sz="4800" dirty="0" smtClean="0"/>
            </a:br>
            <a:r>
              <a:rPr lang="en-US" altLang="fr-FR" sz="4800" dirty="0" smtClean="0"/>
              <a:t/>
            </a:r>
            <a:br>
              <a:rPr lang="en-US" altLang="fr-FR" sz="4800" dirty="0" smtClean="0"/>
            </a:br>
            <a:r>
              <a:rPr lang="en-US" altLang="fr-FR" sz="3200" b="1" dirty="0" smtClean="0"/>
              <a:t>Effect of TDF/FTC against Rectal Challenges with R-SHIV and </a:t>
            </a:r>
            <a:r>
              <a:rPr lang="en-US" altLang="fr-FR" sz="3200" b="1" dirty="0" smtClean="0">
                <a:solidFill>
                  <a:srgbClr val="FF0000"/>
                </a:solidFill>
              </a:rPr>
              <a:t>K65R</a:t>
            </a:r>
            <a:r>
              <a:rPr lang="en-US" altLang="fr-FR" dirty="0"/>
              <a:t/>
            </a:r>
            <a:br>
              <a:rPr lang="en-US" altLang="fr-FR" dirty="0"/>
            </a:br>
            <a:r>
              <a:rPr lang="en-US" altLang="fr-FR" dirty="0" smtClean="0"/>
              <a:t/>
            </a:r>
            <a:br>
              <a:rPr lang="en-US" altLang="fr-FR" dirty="0" smtClean="0"/>
            </a:br>
            <a:r>
              <a:rPr lang="en-US" altLang="fr-FR" dirty="0"/>
              <a:t/>
            </a:r>
            <a:br>
              <a:rPr lang="en-US" altLang="fr-FR" dirty="0"/>
            </a:br>
            <a:r>
              <a:rPr lang="en-US" altLang="fr-FR" dirty="0" smtClean="0"/>
              <a:t/>
            </a:r>
            <a:br>
              <a:rPr lang="en-US" altLang="fr-FR" dirty="0" smtClean="0"/>
            </a:br>
            <a:endParaRPr lang="en-US" altLang="fr-FR" dirty="0" smtClean="0"/>
          </a:p>
        </p:txBody>
      </p:sp>
      <p:sp>
        <p:nvSpPr>
          <p:cNvPr id="130152" name="Line 104"/>
          <p:cNvSpPr>
            <a:spLocks noChangeShapeType="1"/>
          </p:cNvSpPr>
          <p:nvPr/>
        </p:nvSpPr>
        <p:spPr bwMode="auto">
          <a:xfrm>
            <a:off x="1698626" y="1585912"/>
            <a:ext cx="384175" cy="47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998" name="Text Box 105"/>
          <p:cNvSpPr txBox="1">
            <a:spLocks noChangeArrowheads="1"/>
          </p:cNvSpPr>
          <p:nvPr/>
        </p:nvSpPr>
        <p:spPr bwMode="auto">
          <a:xfrm>
            <a:off x="6343650" y="4768454"/>
            <a:ext cx="24785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fr-FR" altLang="fr-FR" sz="1600" smtClean="0">
                <a:solidFill>
                  <a:srgbClr val="000000"/>
                </a:solidFill>
              </a:rPr>
              <a:t>Cong ME. et al. JID 2013</a:t>
            </a:r>
            <a:endParaRPr lang="fr-FR" altLang="fr-FR" sz="1400" smtClean="0">
              <a:solidFill>
                <a:srgbClr val="000000"/>
              </a:solidFill>
            </a:endParaRPr>
          </a:p>
        </p:txBody>
      </p:sp>
      <p:pic>
        <p:nvPicPr>
          <p:cNvPr id="125999" name="Picture 2" descr="f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15"/>
          <a:stretch>
            <a:fillRect/>
          </a:stretch>
        </p:blipFill>
        <p:spPr bwMode="auto">
          <a:xfrm>
            <a:off x="419100" y="228600"/>
            <a:ext cx="14859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000" name="Rectangle 112"/>
          <p:cNvSpPr>
            <a:spLocks noChangeArrowheads="1"/>
          </p:cNvSpPr>
          <p:nvPr/>
        </p:nvSpPr>
        <p:spPr bwMode="auto">
          <a:xfrm>
            <a:off x="571501" y="1327547"/>
            <a:ext cx="2454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altLang="fr-FR" sz="14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% Uninfected Macaques</a:t>
            </a:r>
          </a:p>
        </p:txBody>
      </p:sp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6092825" y="2252663"/>
            <a:ext cx="1595309" cy="36933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fr-FR" altLang="fr-FR" b="1" smtClean="0">
                <a:solidFill>
                  <a:srgbClr val="0000FF"/>
                </a:solidFill>
              </a:rPr>
              <a:t>33% Efficacy</a:t>
            </a:r>
          </a:p>
        </p:txBody>
      </p:sp>
      <p:sp>
        <p:nvSpPr>
          <p:cNvPr id="126002" name="Line 11"/>
          <p:cNvSpPr>
            <a:spLocks noChangeShapeType="1"/>
          </p:cNvSpPr>
          <p:nvPr/>
        </p:nvSpPr>
        <p:spPr bwMode="auto">
          <a:xfrm flipH="1">
            <a:off x="2460625" y="2295525"/>
            <a:ext cx="1588" cy="557213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6003" name="Line 11"/>
          <p:cNvSpPr>
            <a:spLocks noChangeShapeType="1"/>
          </p:cNvSpPr>
          <p:nvPr/>
        </p:nvSpPr>
        <p:spPr bwMode="auto">
          <a:xfrm flipH="1">
            <a:off x="2967039" y="2843213"/>
            <a:ext cx="1587" cy="79057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Connecteur droit 3"/>
          <p:cNvCxnSpPr>
            <a:endCxn id="130152" idx="1"/>
          </p:cNvCxnSpPr>
          <p:nvPr/>
        </p:nvCxnSpPr>
        <p:spPr>
          <a:xfrm>
            <a:off x="1720850" y="1589485"/>
            <a:ext cx="361950" cy="119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/>
          <p:cNvCxnSpPr/>
          <p:nvPr/>
        </p:nvCxnSpPr>
        <p:spPr>
          <a:xfrm flipV="1">
            <a:off x="2111376" y="2276476"/>
            <a:ext cx="346075" cy="357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>
            <a:endCxn id="126003" idx="0"/>
          </p:cNvCxnSpPr>
          <p:nvPr/>
        </p:nvCxnSpPr>
        <p:spPr>
          <a:xfrm flipV="1">
            <a:off x="2455863" y="2843213"/>
            <a:ext cx="512762" cy="952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Line 104"/>
          <p:cNvSpPr>
            <a:spLocks noChangeShapeType="1"/>
          </p:cNvSpPr>
          <p:nvPr/>
        </p:nvSpPr>
        <p:spPr bwMode="auto">
          <a:xfrm flipV="1">
            <a:off x="2054226" y="1960960"/>
            <a:ext cx="923925" cy="119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Line 104"/>
          <p:cNvSpPr>
            <a:spLocks noChangeShapeType="1"/>
          </p:cNvSpPr>
          <p:nvPr/>
        </p:nvSpPr>
        <p:spPr bwMode="auto">
          <a:xfrm>
            <a:off x="2959100" y="2361010"/>
            <a:ext cx="1417638" cy="47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Line 11"/>
          <p:cNvSpPr>
            <a:spLocks noChangeShapeType="1"/>
          </p:cNvSpPr>
          <p:nvPr/>
        </p:nvSpPr>
        <p:spPr bwMode="auto">
          <a:xfrm flipH="1">
            <a:off x="2065338" y="1585913"/>
            <a:ext cx="0" cy="373856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Line 11"/>
          <p:cNvSpPr>
            <a:spLocks noChangeShapeType="1"/>
          </p:cNvSpPr>
          <p:nvPr/>
        </p:nvSpPr>
        <p:spPr bwMode="auto">
          <a:xfrm>
            <a:off x="2973388" y="1951435"/>
            <a:ext cx="4762" cy="40600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Line 11"/>
          <p:cNvSpPr>
            <a:spLocks noChangeShapeType="1"/>
          </p:cNvSpPr>
          <p:nvPr/>
        </p:nvSpPr>
        <p:spPr bwMode="auto">
          <a:xfrm flipH="1">
            <a:off x="4376738" y="2357438"/>
            <a:ext cx="0" cy="5429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Line 104"/>
          <p:cNvSpPr>
            <a:spLocks noChangeShapeType="1"/>
          </p:cNvSpPr>
          <p:nvPr/>
        </p:nvSpPr>
        <p:spPr bwMode="auto">
          <a:xfrm flipV="1">
            <a:off x="4376738" y="2884885"/>
            <a:ext cx="836612" cy="2381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92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150" grpId="0"/>
      <p:bldP spid="130152" grpId="0" animBg="1"/>
      <p:bldP spid="2" grpId="0" animBg="1"/>
      <p:bldP spid="64" grpId="0" animBg="1"/>
      <p:bldP spid="65" grpId="0" animBg="1"/>
      <p:bldP spid="68" grpId="0" animBg="1"/>
      <p:bldP spid="69" grpId="0" animBg="1"/>
      <p:bldP spid="70" grpId="0" animBg="1"/>
      <p:bldP spid="7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" y="57150"/>
            <a:ext cx="8763000" cy="715566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fr-FR" sz="2400" b="1" kern="0" dirty="0" smtClean="0">
                <a:solidFill>
                  <a:srgbClr val="000000"/>
                </a:solidFill>
              </a:rPr>
              <a:t>Rates of Transmitted HIV-1 Resistance to TDF/FTC among Treatment Naïve Patients</a:t>
            </a:r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/>
        </p:nvGraphicFramePr>
        <p:xfrm>
          <a:off x="152400" y="922735"/>
          <a:ext cx="8659812" cy="3487343"/>
        </p:xfrm>
        <a:graphic>
          <a:graphicData uri="http://schemas.openxmlformats.org/drawingml/2006/table">
            <a:tbl>
              <a:tblPr/>
              <a:tblGrid>
                <a:gridCol w="1828953"/>
                <a:gridCol w="1157853"/>
                <a:gridCol w="1412829"/>
                <a:gridCol w="1420059"/>
                <a:gridCol w="1420059"/>
                <a:gridCol w="1420059"/>
              </a:tblGrid>
              <a:tr h="571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References</a:t>
                      </a:r>
                    </a:p>
                  </a:txBody>
                  <a:tcPr marL="9525" marR="9525" marT="7154" marB="715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Nb</a:t>
                      </a: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Pts 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7154" marB="715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charset="0"/>
                          <a:cs typeface="Arial" panose="020B0604020202020204" pitchFamily="34" charset="0"/>
                        </a:rPr>
                        <a:t>Years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9525" marR="9525" marT="7154" marB="715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M184V/I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</a:t>
                      </a:r>
                      <a:r>
                        <a:rPr kumimoji="0" lang="en-GB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Nb</a:t>
                      </a: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, %)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7154" marB="715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K65R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</a:t>
                      </a:r>
                      <a:r>
                        <a:rPr kumimoji="0" lang="en-GB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Nb</a:t>
                      </a: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, %)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7154" marB="715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K70E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(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Nb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, %)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7154" marB="715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001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Rhee et al.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CID 2019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7154" marB="715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4,253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7154" marB="715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2003-2016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7154" marB="715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20 (0.5%)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7154" marB="715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 (0.05%)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7154" marB="715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0 (0%)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7154" marB="715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1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fr-FR" sz="1500" dirty="0" err="1" smtClean="0"/>
                        <a:t>Banez</a:t>
                      </a:r>
                      <a:r>
                        <a:rPr lang="en-US" altLang="fr-FR" sz="1500" dirty="0" smtClean="0"/>
                        <a:t> </a:t>
                      </a:r>
                      <a:r>
                        <a:rPr lang="en-US" altLang="fr-FR" sz="1500" dirty="0" err="1" smtClean="0"/>
                        <a:t>Ocfemia</a:t>
                      </a:r>
                      <a:r>
                        <a:rPr lang="en-US" altLang="fr-FR" sz="1500" dirty="0" smtClean="0"/>
                        <a:t> CROI 2014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7154" marB="715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10,894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7154" marB="715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2008-2011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7154" marB="715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44 (0.4%)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7154" marB="715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 (0.03%)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7154" marB="715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4 (0.04%)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7154" marB="715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1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Gupta et al.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Lancet ID 2017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9525" marR="9525" marT="7154" marB="715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56,044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7154" marB="715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2014-2016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7154" marB="715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292 (0.5%)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7154" marB="715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(0.1%)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7154" marB="715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NA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7154" marB="715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64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Chan et al.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JIAS 2012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7154" marB="715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19,823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7154" marB="715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1999-2008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7154" marB="715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NA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7154" marB="715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 (0.1%)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7154" marB="715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3 (0.015%)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7154" marB="715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364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Olson et al.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AIDS 2018</a:t>
                      </a:r>
                    </a:p>
                  </a:txBody>
                  <a:tcPr marL="9525" marR="9525" marT="7154" marB="715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4,717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9525" marR="9525" marT="7154" marB="715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Arial" panose="020B0604020202020204" pitchFamily="34" charset="0"/>
                        </a:rPr>
                        <a:t>1996-2012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9525" marR="9525" marT="7154" marB="715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Arial" panose="020B0604020202020204" pitchFamily="34" charset="0"/>
                        </a:rPr>
                        <a:t>34 (0.7%)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9525" marR="9525" marT="7154" marB="715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8 (0.2%)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9525" marR="9525" marT="7154" marB="715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Arial" panose="020B0604020202020204" pitchFamily="34" charset="0"/>
                        </a:rPr>
                        <a:t>0 (0%)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9525" marR="9525" marT="7154" marB="715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7018" name="ZoneTexte 1"/>
          <p:cNvSpPr txBox="1">
            <a:spLocks noChangeArrowheads="1"/>
          </p:cNvSpPr>
          <p:nvPr/>
        </p:nvSpPr>
        <p:spPr bwMode="auto">
          <a:xfrm>
            <a:off x="457201" y="4857750"/>
            <a:ext cx="1928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fr-FR" altLang="fr-FR" smtClean="0">
                <a:solidFill>
                  <a:srgbClr val="000000"/>
                </a:solidFill>
              </a:rPr>
              <a:t>NA: not available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6019800" y="907256"/>
            <a:ext cx="1295400" cy="34861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0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14300"/>
            <a:ext cx="8686800" cy="800100"/>
          </a:xfrm>
          <a:solidFill>
            <a:schemeClr val="accent5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fr-FR" sz="2800" b="1" dirty="0" smtClean="0"/>
              <a:t>Multiple Causes of HIV Positive Tests </a:t>
            </a:r>
            <a:br>
              <a:rPr lang="en-US" altLang="fr-FR" sz="2800" b="1" dirty="0" smtClean="0"/>
            </a:br>
            <a:r>
              <a:rPr lang="en-US" altLang="fr-FR" sz="2800" b="1" dirty="0" smtClean="0"/>
              <a:t>in PrEP Users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774032"/>
            <a:ext cx="8610600" cy="3365897"/>
          </a:xfrm>
        </p:spPr>
        <p:txBody>
          <a:bodyPr/>
          <a:lstStyle/>
          <a:p>
            <a:pPr>
              <a:spcBef>
                <a:spcPct val="40000"/>
              </a:spcBef>
              <a:spcAft>
                <a:spcPct val="400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fr-FR" sz="2400" dirty="0" smtClean="0">
                <a:solidFill>
                  <a:schemeClr val="bg1">
                    <a:lumMod val="65000"/>
                  </a:schemeClr>
                </a:solidFill>
              </a:rPr>
              <a:t>PrEP discontinuation or low adherence </a:t>
            </a:r>
          </a:p>
          <a:p>
            <a:pPr>
              <a:spcBef>
                <a:spcPct val="40000"/>
              </a:spcBef>
              <a:spcAft>
                <a:spcPct val="400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fr-FR" sz="2400" dirty="0" smtClean="0">
                <a:solidFill>
                  <a:schemeClr val="bg1">
                    <a:lumMod val="65000"/>
                  </a:schemeClr>
                </a:solidFill>
              </a:rPr>
              <a:t>HIV-infection before PrEP initiation</a:t>
            </a:r>
          </a:p>
          <a:p>
            <a:pPr>
              <a:spcBef>
                <a:spcPct val="40000"/>
              </a:spcBef>
              <a:spcAft>
                <a:spcPct val="400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fr-FR" sz="2400" dirty="0" smtClean="0">
                <a:solidFill>
                  <a:schemeClr val="bg1">
                    <a:lumMod val="65000"/>
                  </a:schemeClr>
                </a:solidFill>
              </a:rPr>
              <a:t>Breakthrough infection with a resistant virus</a:t>
            </a:r>
          </a:p>
          <a:p>
            <a:pPr>
              <a:spcBef>
                <a:spcPct val="40000"/>
              </a:spcBef>
              <a:spcAft>
                <a:spcPct val="400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fr-FR" sz="2400" b="1" dirty="0" smtClean="0"/>
              <a:t>Breakthrough </a:t>
            </a:r>
            <a:r>
              <a:rPr lang="en-US" altLang="fr-FR" sz="2400" b="1" dirty="0"/>
              <a:t>infection </a:t>
            </a:r>
            <a:r>
              <a:rPr lang="en-US" altLang="fr-FR" sz="2400" b="1" dirty="0" smtClean="0"/>
              <a:t>with </a:t>
            </a:r>
            <a:r>
              <a:rPr lang="en-US" altLang="fr-FR" sz="2400" b="1" dirty="0"/>
              <a:t>a </a:t>
            </a:r>
            <a:r>
              <a:rPr lang="en-US" altLang="fr-FR" sz="2400" b="1" dirty="0" smtClean="0"/>
              <a:t>susceptible virus</a:t>
            </a:r>
          </a:p>
          <a:p>
            <a:pPr>
              <a:spcBef>
                <a:spcPct val="40000"/>
              </a:spcBef>
              <a:spcAft>
                <a:spcPct val="400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fr-FR" sz="2400" dirty="0" smtClean="0">
                <a:solidFill>
                  <a:schemeClr val="bg1">
                    <a:lumMod val="65000"/>
                  </a:schemeClr>
                </a:solidFill>
              </a:rPr>
              <a:t>False-positive HIV test</a:t>
            </a:r>
            <a:endParaRPr lang="en-US" altLang="fr-FR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8309" name="ZoneTexte 1"/>
          <p:cNvSpPr txBox="1">
            <a:spLocks noChangeArrowheads="1"/>
          </p:cNvSpPr>
          <p:nvPr/>
        </p:nvSpPr>
        <p:spPr bwMode="auto">
          <a:xfrm>
            <a:off x="304800" y="1085850"/>
            <a:ext cx="861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r>
              <a:rPr lang="fr-FR" altLang="fr-FR" sz="2800" b="1" dirty="0" smtClean="0">
                <a:solidFill>
                  <a:srgbClr val="000000"/>
                </a:solidFill>
              </a:rPr>
              <a:t>Rare </a:t>
            </a:r>
            <a:r>
              <a:rPr lang="fr-FR" altLang="fr-FR" sz="2800" b="1" dirty="0" err="1" smtClean="0">
                <a:solidFill>
                  <a:srgbClr val="000000"/>
                </a:solidFill>
              </a:rPr>
              <a:t>events</a:t>
            </a:r>
            <a:r>
              <a:rPr lang="fr-FR" altLang="fr-FR" sz="2800" b="1" dirty="0" smtClean="0">
                <a:solidFill>
                  <a:srgbClr val="000000"/>
                </a:solidFill>
              </a:rPr>
              <a:t> </a:t>
            </a:r>
            <a:r>
              <a:rPr lang="fr-FR" altLang="fr-FR" sz="2800" b="1" dirty="0" err="1" smtClean="0">
                <a:solidFill>
                  <a:srgbClr val="000000"/>
                </a:solidFill>
              </a:rPr>
              <a:t>which</a:t>
            </a:r>
            <a:r>
              <a:rPr lang="fr-FR" altLang="fr-FR" sz="2800" b="1" dirty="0" smtClean="0">
                <a:solidFill>
                  <a:srgbClr val="000000"/>
                </a:solidFill>
              </a:rPr>
              <a:t> </a:t>
            </a:r>
            <a:r>
              <a:rPr lang="fr-FR" altLang="fr-FR" sz="2800" b="1" dirty="0" err="1" smtClean="0">
                <a:solidFill>
                  <a:srgbClr val="000000"/>
                </a:solidFill>
              </a:rPr>
              <a:t>need</a:t>
            </a:r>
            <a:r>
              <a:rPr lang="fr-FR" altLang="fr-FR" sz="2800" b="1" dirty="0" smtClean="0">
                <a:solidFill>
                  <a:srgbClr val="000000"/>
                </a:solidFill>
              </a:rPr>
              <a:t> </a:t>
            </a:r>
            <a:r>
              <a:rPr lang="fr-FR" altLang="fr-FR" sz="2800" b="1" dirty="0" err="1" smtClean="0">
                <a:solidFill>
                  <a:srgbClr val="000000"/>
                </a:solidFill>
              </a:rPr>
              <a:t>thorough</a:t>
            </a:r>
            <a:r>
              <a:rPr lang="fr-FR" altLang="fr-FR" sz="2800" b="1" dirty="0">
                <a:solidFill>
                  <a:srgbClr val="000000"/>
                </a:solidFill>
              </a:rPr>
              <a:t> </a:t>
            </a:r>
            <a:r>
              <a:rPr lang="fr-FR" altLang="fr-FR" sz="2800" b="1" dirty="0" smtClean="0">
                <a:solidFill>
                  <a:srgbClr val="000000"/>
                </a:solidFill>
              </a:rPr>
              <a:t>investigations </a:t>
            </a:r>
          </a:p>
        </p:txBody>
      </p:sp>
    </p:spTree>
    <p:extLst>
      <p:ext uri="{BB962C8B-B14F-4D97-AF65-F5344CB8AC3E}">
        <p14:creationId xmlns:p14="http://schemas.microsoft.com/office/powerpoint/2010/main" val="407536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14300"/>
            <a:ext cx="8669338" cy="725091"/>
          </a:xfrm>
          <a:solidFill>
            <a:schemeClr val="accent5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fr-FR" sz="2800" b="1" dirty="0" smtClean="0"/>
              <a:t>Acquisition of TDF/FTC Suceptible HIV </a:t>
            </a:r>
            <a:br>
              <a:rPr lang="en-US" altLang="fr-FR" sz="2800" b="1" dirty="0" smtClean="0"/>
            </a:br>
            <a:r>
              <a:rPr lang="en-US" altLang="fr-FR" sz="2800" b="1" dirty="0" smtClean="0"/>
              <a:t>Despite High PrEP Adherence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3825" y="1085850"/>
            <a:ext cx="8948738" cy="3283744"/>
          </a:xfrm>
        </p:spPr>
        <p:txBody>
          <a:bodyPr/>
          <a:lstStyle/>
          <a:p>
            <a:pPr>
              <a:spcBef>
                <a:spcPct val="40000"/>
              </a:spcBef>
              <a:spcAft>
                <a:spcPct val="40000"/>
              </a:spcAft>
              <a:buFont typeface="Wingdings" pitchFamily="2" charset="2"/>
              <a:buChar char="ü"/>
              <a:defRPr/>
            </a:pPr>
            <a:r>
              <a:rPr lang="en-US" altLang="fr-FR" sz="2000" dirty="0" smtClean="0"/>
              <a:t>50-year old MSM, started daily PrEP, </a:t>
            </a:r>
            <a:r>
              <a:rPr lang="en-US" altLang="fr-FR" sz="2000" dirty="0" err="1" smtClean="0"/>
              <a:t>condomless</a:t>
            </a:r>
            <a:r>
              <a:rPr lang="en-US" altLang="fr-FR" sz="2000" dirty="0" smtClean="0"/>
              <a:t> sex with 12-75 partners per month, use </a:t>
            </a:r>
            <a:r>
              <a:rPr lang="en-US" altLang="fr-FR" sz="2000" dirty="0" err="1" smtClean="0"/>
              <a:t>chemsex</a:t>
            </a:r>
            <a:r>
              <a:rPr lang="en-US" altLang="fr-FR" sz="2000" dirty="0" smtClean="0"/>
              <a:t>, multiple STIs</a:t>
            </a:r>
          </a:p>
          <a:p>
            <a:pPr>
              <a:spcBef>
                <a:spcPct val="40000"/>
              </a:spcBef>
              <a:spcAft>
                <a:spcPct val="40000"/>
              </a:spcAft>
              <a:buFont typeface="Wingdings" pitchFamily="2" charset="2"/>
              <a:buChar char="ü"/>
              <a:defRPr/>
            </a:pPr>
            <a:r>
              <a:rPr lang="en-US" altLang="fr-FR" sz="2000" dirty="0" smtClean="0"/>
              <a:t>HIV Ab/Ag tests negative at months 1, 3 and 6</a:t>
            </a:r>
          </a:p>
          <a:p>
            <a:pPr>
              <a:spcBef>
                <a:spcPct val="40000"/>
              </a:spcBef>
              <a:spcAft>
                <a:spcPct val="40000"/>
              </a:spcAft>
              <a:buFont typeface="Wingdings" pitchFamily="2" charset="2"/>
              <a:buChar char="ü"/>
              <a:defRPr/>
            </a:pPr>
            <a:r>
              <a:rPr lang="en-US" altLang="fr-FR" sz="2000" dirty="0" smtClean="0"/>
              <a:t>Month 8: fever, </a:t>
            </a:r>
            <a:r>
              <a:rPr lang="en-US" altLang="fr-FR" sz="2000" i="1" dirty="0" smtClean="0"/>
              <a:t>E. coli </a:t>
            </a:r>
            <a:r>
              <a:rPr lang="en-US" altLang="fr-FR" sz="2000" dirty="0" smtClean="0"/>
              <a:t>UTI, anal LGV and </a:t>
            </a:r>
            <a:r>
              <a:rPr lang="en-US" altLang="fr-FR" sz="2000" u="sng" dirty="0" smtClean="0"/>
              <a:t>positive 4G HIV test </a:t>
            </a:r>
          </a:p>
          <a:p>
            <a:pPr>
              <a:spcBef>
                <a:spcPct val="40000"/>
              </a:spcBef>
              <a:spcAft>
                <a:spcPct val="40000"/>
              </a:spcAft>
              <a:buFont typeface="Wingdings" pitchFamily="2" charset="2"/>
              <a:buChar char="ü"/>
              <a:defRPr/>
            </a:pPr>
            <a:r>
              <a:rPr lang="en-US" altLang="fr-FR" sz="2000" dirty="0" smtClean="0"/>
              <a:t>High </a:t>
            </a:r>
            <a:r>
              <a:rPr lang="en-US" altLang="fr-FR" sz="2000" dirty="0"/>
              <a:t>adherence to 7 pills/week </a:t>
            </a:r>
            <a:r>
              <a:rPr lang="en-US" altLang="fr-FR" sz="2000" dirty="0" smtClean="0"/>
              <a:t>(pill </a:t>
            </a:r>
            <a:r>
              <a:rPr lang="en-US" altLang="fr-FR" sz="2000" dirty="0"/>
              <a:t>count and daily </a:t>
            </a:r>
            <a:r>
              <a:rPr lang="en-US" altLang="fr-FR" sz="2000" dirty="0" smtClean="0"/>
              <a:t>diary) </a:t>
            </a:r>
            <a:r>
              <a:rPr lang="en-US" altLang="fr-FR" sz="2000" dirty="0"/>
              <a:t>and </a:t>
            </a:r>
            <a:r>
              <a:rPr lang="en-US" altLang="fr-FR" sz="2000" dirty="0" smtClean="0"/>
              <a:t>TVF-DP </a:t>
            </a:r>
            <a:r>
              <a:rPr lang="en-US" altLang="fr-FR" sz="2000" dirty="0"/>
              <a:t>in DBS consistent with daily dosing in prior 6 </a:t>
            </a:r>
            <a:r>
              <a:rPr lang="en-US" altLang="fr-FR" sz="2000" dirty="0" smtClean="0"/>
              <a:t>weeks</a:t>
            </a:r>
          </a:p>
          <a:p>
            <a:pPr>
              <a:spcBef>
                <a:spcPct val="40000"/>
              </a:spcBef>
              <a:spcAft>
                <a:spcPct val="40000"/>
              </a:spcAft>
              <a:buFont typeface="Wingdings" pitchFamily="2" charset="2"/>
              <a:buChar char="ü"/>
              <a:defRPr/>
            </a:pPr>
            <a:r>
              <a:rPr lang="en-US" altLang="fr-FR" sz="2000" dirty="0" smtClean="0"/>
              <a:t>Positivity of 4G test confirmed D+6 (May 24) with negative Ag but positive for Ab with only gp160 on WB, no HIV RNA in plasma and PBMC, no DNA in PBMC and sigmoid </a:t>
            </a:r>
            <a:r>
              <a:rPr lang="en-US" altLang="fr-FR" sz="2000" dirty="0" err="1" smtClean="0"/>
              <a:t>biospies</a:t>
            </a:r>
            <a:endParaRPr lang="en-US" altLang="fr-FR" sz="2000" dirty="0" smtClean="0"/>
          </a:p>
          <a:p>
            <a:pPr marL="0" indent="0">
              <a:spcBef>
                <a:spcPct val="40000"/>
              </a:spcBef>
              <a:spcAft>
                <a:spcPct val="40000"/>
              </a:spcAft>
              <a:buFontTx/>
              <a:buNone/>
              <a:defRPr/>
            </a:pPr>
            <a:endParaRPr lang="en-US" altLang="fr-FR" sz="2400" dirty="0" smtClean="0"/>
          </a:p>
          <a:p>
            <a:pPr marL="0" indent="0">
              <a:spcBef>
                <a:spcPct val="40000"/>
              </a:spcBef>
              <a:spcAft>
                <a:spcPct val="40000"/>
              </a:spcAft>
              <a:buFontTx/>
              <a:buNone/>
              <a:defRPr/>
            </a:pPr>
            <a:endParaRPr lang="en-US" altLang="fr-FR" sz="2400" dirty="0" smtClean="0"/>
          </a:p>
        </p:txBody>
      </p:sp>
      <p:sp>
        <p:nvSpPr>
          <p:cNvPr id="128004" name="ZoneTexte 3"/>
          <p:cNvSpPr txBox="1">
            <a:spLocks noChangeArrowheads="1"/>
          </p:cNvSpPr>
          <p:nvPr/>
        </p:nvSpPr>
        <p:spPr bwMode="auto">
          <a:xfrm>
            <a:off x="5881688" y="4881563"/>
            <a:ext cx="32191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fr-FR" altLang="fr-FR" sz="1400" smtClean="0">
                <a:solidFill>
                  <a:srgbClr val="000000"/>
                </a:solidFill>
              </a:rPr>
              <a:t>Hoornenborg E. et al Lancet HIV 2017</a:t>
            </a:r>
          </a:p>
        </p:txBody>
      </p:sp>
    </p:spTree>
    <p:extLst>
      <p:ext uri="{BB962C8B-B14F-4D97-AF65-F5344CB8AC3E}">
        <p14:creationId xmlns:p14="http://schemas.microsoft.com/office/powerpoint/2010/main" val="266545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" t="2658" r="3285" b="3017"/>
          <a:stretch>
            <a:fillRect/>
          </a:stretch>
        </p:blipFill>
        <p:spPr bwMode="auto">
          <a:xfrm>
            <a:off x="609600" y="914400"/>
            <a:ext cx="7696200" cy="397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avec flèche 6"/>
          <p:cNvCxnSpPr/>
          <p:nvPr/>
        </p:nvCxnSpPr>
        <p:spPr>
          <a:xfrm>
            <a:off x="2286000" y="1714500"/>
            <a:ext cx="0" cy="68580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028" name="ZoneTexte 7"/>
          <p:cNvSpPr txBox="1">
            <a:spLocks noChangeArrowheads="1"/>
          </p:cNvSpPr>
          <p:nvPr/>
        </p:nvSpPr>
        <p:spPr bwMode="auto">
          <a:xfrm>
            <a:off x="1758950" y="1223963"/>
            <a:ext cx="1054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r>
              <a:rPr lang="fr-FR" altLang="fr-FR" sz="1600" b="1" smtClean="0">
                <a:solidFill>
                  <a:srgbClr val="000000"/>
                </a:solidFill>
                <a:latin typeface="Calibri" pitchFamily="34" charset="0"/>
              </a:rPr>
              <a:t>PrEP </a:t>
            </a:r>
          </a:p>
          <a:p>
            <a:pPr algn="ctr" eaLnBrk="0" hangingPunct="0"/>
            <a:r>
              <a:rPr lang="fr-FR" altLang="fr-FR" sz="1600" b="1" smtClean="0">
                <a:solidFill>
                  <a:srgbClr val="000000"/>
                </a:solidFill>
                <a:latin typeface="Calibri" pitchFamily="34" charset="0"/>
              </a:rPr>
              <a:t>Stopped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28600" y="75010"/>
            <a:ext cx="8669338" cy="72509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fr-FR" sz="2800" b="1" kern="0" dirty="0" smtClean="0">
                <a:solidFill>
                  <a:srgbClr val="000000"/>
                </a:solidFill>
              </a:rPr>
              <a:t>Acquisition of TDF/FTC </a:t>
            </a:r>
            <a:r>
              <a:rPr lang="en-US" altLang="fr-FR" sz="2800" b="1" kern="0" dirty="0" err="1" smtClean="0">
                <a:solidFill>
                  <a:srgbClr val="000000"/>
                </a:solidFill>
              </a:rPr>
              <a:t>Suceptible</a:t>
            </a:r>
            <a:r>
              <a:rPr lang="en-US" altLang="fr-FR" sz="2800" b="1" kern="0" dirty="0" smtClean="0">
                <a:solidFill>
                  <a:srgbClr val="000000"/>
                </a:solidFill>
              </a:rPr>
              <a:t> HIV </a:t>
            </a:r>
          </a:p>
          <a:p>
            <a:pPr>
              <a:defRPr/>
            </a:pPr>
            <a:r>
              <a:rPr lang="en-US" altLang="fr-FR" sz="2800" b="1" kern="0" dirty="0" smtClean="0">
                <a:solidFill>
                  <a:srgbClr val="000000"/>
                </a:solidFill>
              </a:rPr>
              <a:t>Despite High PrEP Adherence</a:t>
            </a:r>
          </a:p>
        </p:txBody>
      </p:sp>
      <p:sp>
        <p:nvSpPr>
          <p:cNvPr id="129030" name="ZoneTexte 3"/>
          <p:cNvSpPr txBox="1">
            <a:spLocks noChangeArrowheads="1"/>
          </p:cNvSpPr>
          <p:nvPr/>
        </p:nvSpPr>
        <p:spPr bwMode="auto">
          <a:xfrm>
            <a:off x="6333007" y="4902156"/>
            <a:ext cx="27863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fr-FR" altLang="fr-FR" sz="1200" dirty="0" smtClean="0">
                <a:solidFill>
                  <a:srgbClr val="000000"/>
                </a:solidFill>
              </a:rPr>
              <a:t>Hoornenborg E. et al Lancet HIV 2017</a:t>
            </a:r>
          </a:p>
        </p:txBody>
      </p:sp>
    </p:spTree>
    <p:extLst>
      <p:ext uri="{BB962C8B-B14F-4D97-AF65-F5344CB8AC3E}">
        <p14:creationId xmlns:p14="http://schemas.microsoft.com/office/powerpoint/2010/main" val="352735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14300"/>
            <a:ext cx="8669338" cy="725091"/>
          </a:xfrm>
          <a:solidFill>
            <a:schemeClr val="accent5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fr-FR" sz="2800" b="1" dirty="0" smtClean="0"/>
              <a:t>Acquisition of TDF/FTC Suceptible HIV </a:t>
            </a:r>
            <a:br>
              <a:rPr lang="en-US" altLang="fr-FR" sz="2800" b="1" dirty="0" smtClean="0"/>
            </a:br>
            <a:r>
              <a:rPr lang="en-US" altLang="fr-FR" sz="2800" b="1" dirty="0" smtClean="0"/>
              <a:t>Despite High PrEP Adherence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168275" y="1143000"/>
            <a:ext cx="9328150" cy="3283744"/>
          </a:xfrm>
        </p:spPr>
        <p:txBody>
          <a:bodyPr/>
          <a:lstStyle/>
          <a:p>
            <a:pPr lvl="1">
              <a:spcBef>
                <a:spcPct val="40000"/>
              </a:spcBef>
              <a:spcAft>
                <a:spcPct val="40000"/>
              </a:spcAft>
              <a:buFont typeface="Wingdings" pitchFamily="2" charset="2"/>
              <a:buChar char="ü"/>
            </a:pPr>
            <a:r>
              <a:rPr lang="en-US" altLang="fr-FR" sz="2000" dirty="0" smtClean="0"/>
              <a:t>High inoculum effect ? </a:t>
            </a:r>
          </a:p>
          <a:p>
            <a:pPr lvl="1">
              <a:spcBef>
                <a:spcPct val="40000"/>
              </a:spcBef>
              <a:spcAft>
                <a:spcPct val="40000"/>
              </a:spcAft>
              <a:buFont typeface="Wingdings" pitchFamily="2" charset="2"/>
              <a:buChar char="ü"/>
            </a:pPr>
            <a:r>
              <a:rPr lang="en-US" altLang="fr-FR" sz="2000" dirty="0" smtClean="0"/>
              <a:t>Concomitant LGV infection with inflammation?</a:t>
            </a:r>
          </a:p>
          <a:p>
            <a:pPr lvl="1">
              <a:spcBef>
                <a:spcPct val="40000"/>
              </a:spcBef>
              <a:spcAft>
                <a:spcPct val="40000"/>
              </a:spcAft>
              <a:buFont typeface="Wingdings" pitchFamily="2" charset="2"/>
              <a:buChar char="ü"/>
            </a:pPr>
            <a:r>
              <a:rPr lang="en-US" altLang="fr-FR" sz="2000" dirty="0" smtClean="0"/>
              <a:t>Brief period of </a:t>
            </a:r>
            <a:r>
              <a:rPr lang="en-US" altLang="fr-FR" sz="2000" dirty="0" err="1" smtClean="0"/>
              <a:t>nonadherence</a:t>
            </a:r>
            <a:r>
              <a:rPr lang="en-US" altLang="fr-FR" sz="2000" dirty="0" smtClean="0"/>
              <a:t> not detected in these cumulative adherence markers ?</a:t>
            </a:r>
          </a:p>
          <a:p>
            <a:pPr lvl="1">
              <a:spcBef>
                <a:spcPct val="40000"/>
              </a:spcBef>
              <a:spcAft>
                <a:spcPct val="40000"/>
              </a:spcAft>
              <a:buFont typeface="Wingdings" pitchFamily="2" charset="2"/>
              <a:buChar char="ü"/>
            </a:pPr>
            <a:r>
              <a:rPr lang="en-US" altLang="fr-FR" sz="2000" dirty="0" smtClean="0"/>
              <a:t>Variable PK of TDF/FTC in blood or rectal mucosa ?</a:t>
            </a:r>
          </a:p>
          <a:p>
            <a:pPr lvl="1">
              <a:spcBef>
                <a:spcPct val="40000"/>
              </a:spcBef>
              <a:spcAft>
                <a:spcPct val="40000"/>
              </a:spcAft>
              <a:buFont typeface="Wingdings" pitchFamily="2" charset="2"/>
              <a:buChar char="ü"/>
            </a:pPr>
            <a:r>
              <a:rPr lang="en-US" altLang="fr-FR" sz="2000" dirty="0" smtClean="0"/>
              <a:t>Combination of all the above ?</a:t>
            </a:r>
          </a:p>
          <a:p>
            <a:pPr lvl="1">
              <a:spcBef>
                <a:spcPct val="40000"/>
              </a:spcBef>
              <a:spcAft>
                <a:spcPct val="40000"/>
              </a:spcAft>
              <a:buFont typeface="Wingdings" pitchFamily="2" charset="2"/>
              <a:buChar char="ü"/>
            </a:pPr>
            <a:r>
              <a:rPr lang="en-US" altLang="fr-FR" sz="2000" dirty="0" smtClean="0"/>
              <a:t>HIV-infection </a:t>
            </a:r>
            <a:r>
              <a:rPr lang="en-US" altLang="fr-FR" sz="2000" u="sng" dirty="0" smtClean="0"/>
              <a:t>after</a:t>
            </a:r>
            <a:r>
              <a:rPr lang="en-US" altLang="fr-FR" sz="2000" dirty="0" smtClean="0"/>
              <a:t> PrEP discontinuation despite reported condom use with a false positive WB ? </a:t>
            </a:r>
          </a:p>
          <a:p>
            <a:pPr marL="0" indent="0">
              <a:spcBef>
                <a:spcPct val="40000"/>
              </a:spcBef>
              <a:spcAft>
                <a:spcPct val="40000"/>
              </a:spcAft>
              <a:buFontTx/>
              <a:buNone/>
            </a:pPr>
            <a:endParaRPr lang="en-US" altLang="fr-FR" sz="2400" dirty="0" smtClean="0"/>
          </a:p>
          <a:p>
            <a:pPr marL="0" indent="0">
              <a:spcBef>
                <a:spcPct val="40000"/>
              </a:spcBef>
              <a:spcAft>
                <a:spcPct val="40000"/>
              </a:spcAft>
              <a:buFontTx/>
              <a:buNone/>
            </a:pPr>
            <a:endParaRPr lang="en-US" altLang="fr-FR" sz="2800" dirty="0" smtClean="0"/>
          </a:p>
        </p:txBody>
      </p:sp>
      <p:sp>
        <p:nvSpPr>
          <p:cNvPr id="130052" name="ZoneTexte 3"/>
          <p:cNvSpPr txBox="1">
            <a:spLocks noChangeArrowheads="1"/>
          </p:cNvSpPr>
          <p:nvPr/>
        </p:nvSpPr>
        <p:spPr bwMode="auto">
          <a:xfrm>
            <a:off x="5881688" y="4881563"/>
            <a:ext cx="32191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fr-FR" altLang="fr-FR" sz="1400" smtClean="0">
                <a:solidFill>
                  <a:srgbClr val="000000"/>
                </a:solidFill>
              </a:rPr>
              <a:t>Hoornenborg E. et al Lancet HIV 2017</a:t>
            </a:r>
          </a:p>
        </p:txBody>
      </p:sp>
    </p:spTree>
    <p:extLst>
      <p:ext uri="{BB962C8B-B14F-4D97-AF65-F5344CB8AC3E}">
        <p14:creationId xmlns:p14="http://schemas.microsoft.com/office/powerpoint/2010/main" val="243307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14300"/>
            <a:ext cx="8686800" cy="800100"/>
          </a:xfrm>
          <a:solidFill>
            <a:schemeClr val="accent5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fr-FR" sz="2800" b="1" dirty="0" smtClean="0"/>
              <a:t>Multiple Causes of HIV Positive Tests </a:t>
            </a:r>
            <a:br>
              <a:rPr lang="en-US" altLang="fr-FR" sz="2800" b="1" dirty="0" smtClean="0"/>
            </a:br>
            <a:r>
              <a:rPr lang="en-US" altLang="fr-FR" sz="2800" b="1" dirty="0" smtClean="0"/>
              <a:t>in PrEP Users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74032"/>
            <a:ext cx="8458200" cy="3365897"/>
          </a:xfrm>
        </p:spPr>
        <p:txBody>
          <a:bodyPr/>
          <a:lstStyle/>
          <a:p>
            <a:pPr>
              <a:spcBef>
                <a:spcPct val="40000"/>
              </a:spcBef>
              <a:spcAft>
                <a:spcPct val="400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fr-FR" sz="2400" dirty="0" smtClean="0">
                <a:solidFill>
                  <a:schemeClr val="bg1">
                    <a:lumMod val="65000"/>
                  </a:schemeClr>
                </a:solidFill>
              </a:rPr>
              <a:t>PrEP discontinuation or low adherence </a:t>
            </a:r>
          </a:p>
          <a:p>
            <a:pPr>
              <a:spcBef>
                <a:spcPct val="40000"/>
              </a:spcBef>
              <a:spcAft>
                <a:spcPct val="400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fr-FR" sz="2400" dirty="0" smtClean="0">
                <a:solidFill>
                  <a:schemeClr val="bg1">
                    <a:lumMod val="65000"/>
                  </a:schemeClr>
                </a:solidFill>
              </a:rPr>
              <a:t>HIV-infection before PrEP initiation</a:t>
            </a:r>
          </a:p>
          <a:p>
            <a:pPr>
              <a:spcBef>
                <a:spcPct val="40000"/>
              </a:spcBef>
              <a:spcAft>
                <a:spcPct val="400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fr-FR" sz="2400" dirty="0" smtClean="0">
                <a:solidFill>
                  <a:schemeClr val="bg1">
                    <a:lumMod val="65000"/>
                  </a:schemeClr>
                </a:solidFill>
              </a:rPr>
              <a:t>Breakthrough infection with a resistant virus</a:t>
            </a:r>
          </a:p>
          <a:p>
            <a:pPr>
              <a:spcBef>
                <a:spcPct val="40000"/>
              </a:spcBef>
              <a:spcAft>
                <a:spcPct val="400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fr-FR" sz="2400" dirty="0" smtClean="0">
                <a:solidFill>
                  <a:schemeClr val="bg1">
                    <a:lumMod val="65000"/>
                  </a:schemeClr>
                </a:solidFill>
              </a:rPr>
              <a:t>Breakthrough </a:t>
            </a:r>
            <a:r>
              <a:rPr lang="en-US" altLang="fr-FR" sz="2400" dirty="0">
                <a:solidFill>
                  <a:schemeClr val="bg1">
                    <a:lumMod val="65000"/>
                  </a:schemeClr>
                </a:solidFill>
              </a:rPr>
              <a:t>infection </a:t>
            </a:r>
            <a:r>
              <a:rPr lang="en-US" altLang="fr-FR" sz="2400" dirty="0" smtClean="0">
                <a:solidFill>
                  <a:schemeClr val="bg1">
                    <a:lumMod val="65000"/>
                  </a:schemeClr>
                </a:solidFill>
              </a:rPr>
              <a:t>with </a:t>
            </a:r>
            <a:r>
              <a:rPr lang="en-US" altLang="fr-FR" sz="2400" dirty="0">
                <a:solidFill>
                  <a:schemeClr val="bg1">
                    <a:lumMod val="65000"/>
                  </a:schemeClr>
                </a:solidFill>
              </a:rPr>
              <a:t>a </a:t>
            </a:r>
            <a:r>
              <a:rPr lang="en-US" altLang="fr-FR" sz="2400" dirty="0" smtClean="0">
                <a:solidFill>
                  <a:schemeClr val="bg1">
                    <a:lumMod val="65000"/>
                  </a:schemeClr>
                </a:solidFill>
              </a:rPr>
              <a:t>susceptible virus</a:t>
            </a:r>
          </a:p>
          <a:p>
            <a:pPr>
              <a:spcBef>
                <a:spcPct val="40000"/>
              </a:spcBef>
              <a:spcAft>
                <a:spcPct val="400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fr-FR" sz="2400" b="1" dirty="0" smtClean="0"/>
              <a:t>False-positive HIV test</a:t>
            </a:r>
            <a:endParaRPr lang="en-US" altLang="fr-FR" sz="2400" b="1" dirty="0"/>
          </a:p>
        </p:txBody>
      </p:sp>
      <p:sp>
        <p:nvSpPr>
          <p:cNvPr id="98309" name="ZoneTexte 1"/>
          <p:cNvSpPr txBox="1">
            <a:spLocks noChangeArrowheads="1"/>
          </p:cNvSpPr>
          <p:nvPr/>
        </p:nvSpPr>
        <p:spPr bwMode="auto">
          <a:xfrm>
            <a:off x="304800" y="1085850"/>
            <a:ext cx="861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r>
              <a:rPr lang="fr-FR" altLang="fr-FR" sz="2800" b="1" dirty="0" smtClean="0">
                <a:solidFill>
                  <a:srgbClr val="000000"/>
                </a:solidFill>
              </a:rPr>
              <a:t>Rare </a:t>
            </a:r>
            <a:r>
              <a:rPr lang="fr-FR" altLang="fr-FR" sz="2800" b="1" dirty="0" err="1" smtClean="0">
                <a:solidFill>
                  <a:srgbClr val="000000"/>
                </a:solidFill>
              </a:rPr>
              <a:t>events</a:t>
            </a:r>
            <a:r>
              <a:rPr lang="fr-FR" altLang="fr-FR" sz="2800" b="1" dirty="0" smtClean="0">
                <a:solidFill>
                  <a:srgbClr val="000000"/>
                </a:solidFill>
              </a:rPr>
              <a:t> </a:t>
            </a:r>
            <a:r>
              <a:rPr lang="fr-FR" altLang="fr-FR" sz="2800" b="1" dirty="0" err="1" smtClean="0">
                <a:solidFill>
                  <a:srgbClr val="000000"/>
                </a:solidFill>
              </a:rPr>
              <a:t>which</a:t>
            </a:r>
            <a:r>
              <a:rPr lang="fr-FR" altLang="fr-FR" sz="2800" b="1" dirty="0" smtClean="0">
                <a:solidFill>
                  <a:srgbClr val="000000"/>
                </a:solidFill>
              </a:rPr>
              <a:t> </a:t>
            </a:r>
            <a:r>
              <a:rPr lang="fr-FR" altLang="fr-FR" sz="2800" b="1" dirty="0" err="1" smtClean="0">
                <a:solidFill>
                  <a:srgbClr val="000000"/>
                </a:solidFill>
              </a:rPr>
              <a:t>need</a:t>
            </a:r>
            <a:r>
              <a:rPr lang="fr-FR" altLang="fr-FR" sz="2800" b="1" dirty="0" smtClean="0">
                <a:solidFill>
                  <a:srgbClr val="000000"/>
                </a:solidFill>
              </a:rPr>
              <a:t> </a:t>
            </a:r>
            <a:r>
              <a:rPr lang="fr-FR" altLang="fr-FR" sz="2800" b="1" dirty="0" err="1" smtClean="0">
                <a:solidFill>
                  <a:srgbClr val="000000"/>
                </a:solidFill>
              </a:rPr>
              <a:t>thorough</a:t>
            </a:r>
            <a:r>
              <a:rPr lang="fr-FR" altLang="fr-FR" sz="2800" b="1" dirty="0">
                <a:solidFill>
                  <a:srgbClr val="000000"/>
                </a:solidFill>
              </a:rPr>
              <a:t> </a:t>
            </a:r>
            <a:r>
              <a:rPr lang="fr-FR" altLang="fr-FR" sz="2800" b="1" dirty="0" smtClean="0">
                <a:solidFill>
                  <a:srgbClr val="000000"/>
                </a:solidFill>
              </a:rPr>
              <a:t>investigations </a:t>
            </a:r>
          </a:p>
        </p:txBody>
      </p:sp>
    </p:spTree>
    <p:extLst>
      <p:ext uri="{BB962C8B-B14F-4D97-AF65-F5344CB8AC3E}">
        <p14:creationId xmlns:p14="http://schemas.microsoft.com/office/powerpoint/2010/main" val="412959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828800" y="342900"/>
            <a:ext cx="5849938" cy="914400"/>
          </a:xfrm>
          <a:solidFill>
            <a:schemeClr val="accent5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altLang="fr-FR" b="1" dirty="0" smtClean="0">
                <a:solidFill>
                  <a:schemeClr val="tx1"/>
                </a:solidFill>
              </a:rPr>
              <a:t>Disclosures</a:t>
            </a:r>
            <a:endParaRPr lang="en-US" altLang="fr-FR" sz="4000" b="1" dirty="0" smtClean="0">
              <a:solidFill>
                <a:schemeClr val="tx1"/>
              </a:solidFill>
            </a:endParaRPr>
          </a:p>
        </p:txBody>
      </p:sp>
      <p:sp>
        <p:nvSpPr>
          <p:cNvPr id="92163" name="Text Box 6"/>
          <p:cNvSpPr txBox="1">
            <a:spLocks noChangeArrowheads="1"/>
          </p:cNvSpPr>
          <p:nvPr/>
        </p:nvSpPr>
        <p:spPr bwMode="auto">
          <a:xfrm>
            <a:off x="381001" y="2400300"/>
            <a:ext cx="83486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r-FR" altLang="fr-FR" sz="2800" smtClean="0">
                <a:solidFill>
                  <a:srgbClr val="000000"/>
                </a:solidFill>
              </a:rPr>
              <a:t>Advisory boards: Gilead, Merck, ViiV, Sanofi</a:t>
            </a:r>
          </a:p>
          <a:p>
            <a:pPr algn="ctr"/>
            <a:endParaRPr lang="fr-FR" altLang="fr-FR" sz="2800" smtClean="0">
              <a:solidFill>
                <a:srgbClr val="000000"/>
              </a:solidFill>
            </a:endParaRPr>
          </a:p>
          <a:p>
            <a:pPr algn="ctr"/>
            <a:r>
              <a:rPr lang="fr-FR" altLang="fr-FR" sz="2800" smtClean="0">
                <a:solidFill>
                  <a:srgbClr val="000000"/>
                </a:solidFill>
              </a:rPr>
              <a:t>Research grants: Gilead</a:t>
            </a:r>
          </a:p>
          <a:p>
            <a:pPr algn="ctr"/>
            <a:endParaRPr lang="en-US" altLang="fr-FR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048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re 1"/>
          <p:cNvSpPr>
            <a:spLocks noGrp="1"/>
          </p:cNvSpPr>
          <p:nvPr>
            <p:ph type="title"/>
          </p:nvPr>
        </p:nvSpPr>
        <p:spPr>
          <a:xfrm>
            <a:off x="288926" y="114300"/>
            <a:ext cx="8537575" cy="808435"/>
          </a:xfrm>
          <a:solidFill>
            <a:schemeClr val="accent5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fr-FR" altLang="fr-FR" sz="2800" b="1" dirty="0" smtClean="0"/>
              <a:t>False-Positive HIV 4G-EIA </a:t>
            </a:r>
            <a:br>
              <a:rPr lang="fr-FR" altLang="fr-FR" sz="2800" b="1" dirty="0" smtClean="0"/>
            </a:br>
            <a:r>
              <a:rPr lang="fr-FR" altLang="fr-FR" sz="2800" b="1" dirty="0" smtClean="0"/>
              <a:t>in a </a:t>
            </a:r>
            <a:r>
              <a:rPr lang="fr-FR" altLang="fr-FR" sz="2800" b="1" dirty="0" err="1" smtClean="0"/>
              <a:t>PrEP</a:t>
            </a:r>
            <a:r>
              <a:rPr lang="fr-FR" altLang="fr-FR" sz="2800" b="1" dirty="0" smtClean="0"/>
              <a:t> User ?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80976" y="2114550"/>
          <a:ext cx="8753475" cy="2838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8059"/>
                <a:gridCol w="1194260"/>
                <a:gridCol w="803729"/>
                <a:gridCol w="1682036"/>
                <a:gridCol w="1060934"/>
                <a:gridCol w="1295292"/>
                <a:gridCol w="1569165"/>
              </a:tblGrid>
              <a:tr h="540784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Dates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34281" marB="3428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>
                          <a:solidFill>
                            <a:schemeClr val="tx1"/>
                          </a:solidFill>
                        </a:rPr>
                        <a:t>PreP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34281" marB="3428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TFV</a:t>
                      </a:r>
                    </a:p>
                    <a:p>
                      <a:pPr algn="ctr"/>
                      <a:r>
                        <a:rPr lang="fr-FR" sz="1400" dirty="0" err="1" smtClean="0">
                          <a:solidFill>
                            <a:schemeClr val="tx1"/>
                          </a:solidFill>
                        </a:rPr>
                        <a:t>ng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/ml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34281" marB="3428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4G-EIA Index  Architect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34281" marB="3428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4G-EIA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400" baseline="0" dirty="0" err="1" smtClean="0">
                          <a:solidFill>
                            <a:schemeClr val="tx1"/>
                          </a:solidFill>
                        </a:rPr>
                        <a:t>Bioplex</a:t>
                      </a:r>
                      <a:endParaRPr lang="fr-FR" sz="14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34281" marB="3428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WB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Ab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34281" marB="3428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HIV RNA </a:t>
                      </a:r>
                    </a:p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Roche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34281" marB="34281">
                    <a:solidFill>
                      <a:srgbClr val="FFC000"/>
                    </a:solidFill>
                  </a:tcPr>
                </a:tc>
              </a:tr>
              <a:tr h="278048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06/05/18</a:t>
                      </a:r>
                      <a:endParaRPr lang="fr-FR" sz="1400" dirty="0"/>
                    </a:p>
                  </a:txBody>
                  <a:tcPr marL="91432" marR="91432" marT="34281" marB="34281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ON </a:t>
                      </a:r>
                      <a:endParaRPr lang="fr-FR" sz="1400" dirty="0"/>
                    </a:p>
                  </a:txBody>
                  <a:tcPr marL="91432" marR="91432" marT="34281" marB="34281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52.8</a:t>
                      </a:r>
                      <a:endParaRPr lang="fr-FR" sz="1400" dirty="0"/>
                    </a:p>
                  </a:txBody>
                  <a:tcPr marL="91432" marR="91432" marT="34281" marB="34281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1.58</a:t>
                      </a:r>
                      <a:endParaRPr lang="fr-FR" sz="1400" dirty="0"/>
                    </a:p>
                  </a:txBody>
                  <a:tcPr marL="91432" marR="91432" marT="34281" marB="34281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NEG</a:t>
                      </a:r>
                      <a:endParaRPr lang="fr-FR" sz="1400" dirty="0"/>
                    </a:p>
                  </a:txBody>
                  <a:tcPr marL="91432" marR="91432" marT="34281" marB="34281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p24</a:t>
                      </a:r>
                      <a:endParaRPr lang="fr-FR" sz="1400" dirty="0"/>
                    </a:p>
                  </a:txBody>
                  <a:tcPr marL="91432" marR="91432" marT="34281" marB="34281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&lt; 20 c/</a:t>
                      </a:r>
                      <a:r>
                        <a:rPr lang="fr-FR" sz="1400" dirty="0" err="1" smtClean="0"/>
                        <a:t>mL</a:t>
                      </a:r>
                      <a:endParaRPr lang="fr-FR" sz="1400" dirty="0"/>
                    </a:p>
                  </a:txBody>
                  <a:tcPr marL="91432" marR="91432" marT="34281" marB="34281"/>
                </a:tc>
              </a:tr>
              <a:tr h="278048">
                <a:tc gridSpan="7">
                  <a:txBody>
                    <a:bodyPr/>
                    <a:lstStyle/>
                    <a:p>
                      <a:r>
                        <a:rPr lang="fr-FR" sz="1400" b="1" dirty="0" err="1" smtClean="0">
                          <a:solidFill>
                            <a:srgbClr val="F98007"/>
                          </a:solidFill>
                        </a:rPr>
                        <a:t>Supervised</a:t>
                      </a:r>
                      <a:r>
                        <a:rPr lang="fr-FR" sz="1400" b="1" dirty="0" smtClean="0">
                          <a:solidFill>
                            <a:srgbClr val="F98007"/>
                          </a:solidFill>
                        </a:rPr>
                        <a:t> Interruption</a:t>
                      </a:r>
                      <a:r>
                        <a:rPr lang="fr-FR" sz="1400" b="1" baseline="0" dirty="0" smtClean="0">
                          <a:solidFill>
                            <a:srgbClr val="F98007"/>
                          </a:solidFill>
                        </a:rPr>
                        <a:t> of </a:t>
                      </a:r>
                      <a:r>
                        <a:rPr lang="fr-FR" sz="1400" b="1" baseline="0" dirty="0" err="1" smtClean="0">
                          <a:solidFill>
                            <a:srgbClr val="F98007"/>
                          </a:solidFill>
                        </a:rPr>
                        <a:t>PrEP</a:t>
                      </a:r>
                      <a:r>
                        <a:rPr lang="fr-FR" sz="1400" b="1" baseline="0" dirty="0" smtClean="0">
                          <a:solidFill>
                            <a:srgbClr val="F98007"/>
                          </a:solidFill>
                        </a:rPr>
                        <a:t> </a:t>
                      </a:r>
                      <a:endParaRPr lang="fr-FR" sz="1400" b="1" dirty="0">
                        <a:solidFill>
                          <a:srgbClr val="F98007"/>
                        </a:solidFill>
                      </a:endParaRPr>
                    </a:p>
                  </a:txBody>
                  <a:tcPr marL="91432" marR="91432" marT="34281" marB="34281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8048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06/11/18</a:t>
                      </a:r>
                      <a:endParaRPr lang="fr-FR" sz="1400" dirty="0"/>
                    </a:p>
                  </a:txBody>
                  <a:tcPr marL="91432" marR="91432" marT="34281" marB="3428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OFF d6</a:t>
                      </a:r>
                    </a:p>
                  </a:txBody>
                  <a:tcPr marL="91432" marR="91432" marT="34281" marB="3428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1.36</a:t>
                      </a:r>
                    </a:p>
                  </a:txBody>
                  <a:tcPr marL="91432" marR="91432" marT="34281" marB="34281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1.49</a:t>
                      </a:r>
                      <a:endParaRPr lang="fr-FR" sz="1400" dirty="0"/>
                    </a:p>
                  </a:txBody>
                  <a:tcPr marL="91432" marR="91432" marT="34281" marB="34281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NEG</a:t>
                      </a:r>
                      <a:endParaRPr lang="fr-FR" sz="1400" dirty="0"/>
                    </a:p>
                  </a:txBody>
                  <a:tcPr marL="91432" marR="91432" marT="34281" marB="34281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p24</a:t>
                      </a:r>
                      <a:endParaRPr lang="fr-FR" sz="1400" dirty="0"/>
                    </a:p>
                  </a:txBody>
                  <a:tcPr marL="91432" marR="91432" marT="34281" marB="3428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&lt; 20 c/</a:t>
                      </a:r>
                      <a:r>
                        <a:rPr lang="fr-FR" sz="1400" dirty="0" err="1" smtClean="0"/>
                        <a:t>mL</a:t>
                      </a:r>
                      <a:endParaRPr lang="fr-FR" sz="1400" dirty="0" smtClean="0"/>
                    </a:p>
                  </a:txBody>
                  <a:tcPr marL="91432" marR="91432" marT="34281" marB="34281"/>
                </a:tc>
              </a:tr>
              <a:tr h="278048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06/15/18</a:t>
                      </a:r>
                      <a:endParaRPr lang="fr-FR" sz="1400" dirty="0"/>
                    </a:p>
                  </a:txBody>
                  <a:tcPr marL="91432" marR="91432" marT="34281" marB="3428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OFF d10</a:t>
                      </a:r>
                    </a:p>
                  </a:txBody>
                  <a:tcPr marL="91432" marR="91432" marT="34281" marB="3428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&lt; 1</a:t>
                      </a:r>
                    </a:p>
                  </a:txBody>
                  <a:tcPr marL="91432" marR="91432" marT="34281" marB="34281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1.56</a:t>
                      </a:r>
                      <a:endParaRPr lang="fr-FR" sz="1400" dirty="0"/>
                    </a:p>
                  </a:txBody>
                  <a:tcPr marL="91432" marR="91432" marT="34281" marB="34281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NEG</a:t>
                      </a:r>
                      <a:endParaRPr lang="fr-FR" sz="1400" dirty="0"/>
                    </a:p>
                  </a:txBody>
                  <a:tcPr marL="91432" marR="91432" marT="34281" marB="34281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p24 </a:t>
                      </a:r>
                      <a:endParaRPr lang="fr-FR" sz="1400" dirty="0"/>
                    </a:p>
                  </a:txBody>
                  <a:tcPr marL="91432" marR="91432" marT="34281" marB="3428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&lt; 20 c/</a:t>
                      </a:r>
                      <a:r>
                        <a:rPr lang="fr-FR" sz="1400" dirty="0" err="1" smtClean="0"/>
                        <a:t>mL</a:t>
                      </a:r>
                      <a:endParaRPr lang="fr-FR" sz="1400" dirty="0" smtClean="0"/>
                    </a:p>
                  </a:txBody>
                  <a:tcPr marL="91432" marR="91432" marT="34281" marB="34281"/>
                </a:tc>
              </a:tr>
              <a:tr h="278048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07/04/18</a:t>
                      </a:r>
                      <a:endParaRPr lang="fr-FR" sz="1400" dirty="0"/>
                    </a:p>
                  </a:txBody>
                  <a:tcPr marL="91432" marR="91432" marT="34281" marB="3428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OFF d30</a:t>
                      </a:r>
                    </a:p>
                  </a:txBody>
                  <a:tcPr marL="91432" marR="91432" marT="34281" marB="3428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&lt; 1</a:t>
                      </a:r>
                    </a:p>
                  </a:txBody>
                  <a:tcPr marL="91432" marR="91432" marT="34281" marB="34281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1.76</a:t>
                      </a:r>
                      <a:endParaRPr lang="fr-FR" sz="1400" dirty="0"/>
                    </a:p>
                  </a:txBody>
                  <a:tcPr marL="91432" marR="91432" marT="34281" marB="34281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NEG</a:t>
                      </a:r>
                      <a:endParaRPr lang="fr-FR" sz="1400" dirty="0"/>
                    </a:p>
                  </a:txBody>
                  <a:tcPr marL="91432" marR="91432" marT="34281" marB="34281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p24</a:t>
                      </a:r>
                      <a:endParaRPr lang="fr-FR" sz="1400" dirty="0"/>
                    </a:p>
                  </a:txBody>
                  <a:tcPr marL="91432" marR="91432" marT="34281" marB="3428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&lt; 20 c/</a:t>
                      </a:r>
                      <a:r>
                        <a:rPr lang="fr-FR" sz="1400" dirty="0" err="1" smtClean="0"/>
                        <a:t>mL</a:t>
                      </a:r>
                      <a:endParaRPr lang="fr-FR" sz="1400" dirty="0" smtClean="0"/>
                    </a:p>
                  </a:txBody>
                  <a:tcPr marL="91432" marR="91432" marT="34281" marB="34281"/>
                </a:tc>
              </a:tr>
              <a:tr h="323948">
                <a:tc gridSpan="7">
                  <a:txBody>
                    <a:bodyPr/>
                    <a:lstStyle/>
                    <a:p>
                      <a:r>
                        <a:rPr lang="fr-FR" sz="1400" b="1" baseline="0" dirty="0" smtClean="0">
                          <a:solidFill>
                            <a:srgbClr val="F98007"/>
                          </a:solidFill>
                        </a:rPr>
                        <a:t>False </a:t>
                      </a:r>
                      <a:r>
                        <a:rPr lang="fr-FR" sz="1400" b="1" baseline="0" dirty="0" err="1" smtClean="0">
                          <a:solidFill>
                            <a:srgbClr val="F98007"/>
                          </a:solidFill>
                        </a:rPr>
                        <a:t>reactivity</a:t>
                      </a:r>
                      <a:r>
                        <a:rPr lang="fr-FR" sz="1400" b="1" baseline="0" dirty="0" smtClean="0">
                          <a:solidFill>
                            <a:srgbClr val="F98007"/>
                          </a:solidFill>
                        </a:rPr>
                        <a:t> of ARCHITECT test, </a:t>
                      </a:r>
                      <a:r>
                        <a:rPr lang="fr-FR" sz="1400" b="1" dirty="0" smtClean="0">
                          <a:solidFill>
                            <a:srgbClr val="F98007"/>
                          </a:solidFill>
                        </a:rPr>
                        <a:t>PrEP</a:t>
                      </a:r>
                      <a:r>
                        <a:rPr lang="fr-FR" sz="1400" b="1" baseline="0" dirty="0" smtClean="0">
                          <a:solidFill>
                            <a:srgbClr val="F98007"/>
                          </a:solidFill>
                        </a:rPr>
                        <a:t> </a:t>
                      </a:r>
                      <a:r>
                        <a:rPr lang="fr-FR" sz="1400" b="1" baseline="0" dirty="0" err="1" smtClean="0">
                          <a:solidFill>
                            <a:srgbClr val="F98007"/>
                          </a:solidFill>
                        </a:rPr>
                        <a:t>could</a:t>
                      </a:r>
                      <a:r>
                        <a:rPr lang="fr-FR" sz="1400" b="1" baseline="0" dirty="0" smtClean="0">
                          <a:solidFill>
                            <a:srgbClr val="F98007"/>
                          </a:solidFill>
                        </a:rPr>
                        <a:t> </a:t>
                      </a:r>
                      <a:r>
                        <a:rPr lang="fr-FR" sz="1400" b="1" baseline="0" dirty="0" err="1" smtClean="0">
                          <a:solidFill>
                            <a:srgbClr val="F98007"/>
                          </a:solidFill>
                        </a:rPr>
                        <a:t>be</a:t>
                      </a:r>
                      <a:r>
                        <a:rPr lang="fr-FR" sz="1400" b="1" baseline="0" dirty="0" smtClean="0">
                          <a:solidFill>
                            <a:srgbClr val="F98007"/>
                          </a:solidFill>
                        </a:rPr>
                        <a:t> </a:t>
                      </a:r>
                      <a:r>
                        <a:rPr lang="fr-FR" sz="1400" b="1" baseline="0" dirty="0" err="1" smtClean="0">
                          <a:solidFill>
                            <a:srgbClr val="F98007"/>
                          </a:solidFill>
                        </a:rPr>
                        <a:t>re-introduced</a:t>
                      </a:r>
                      <a:r>
                        <a:rPr lang="fr-FR" sz="1400" b="1" baseline="0" dirty="0" smtClean="0">
                          <a:solidFill>
                            <a:srgbClr val="F98007"/>
                          </a:solidFill>
                        </a:rPr>
                        <a:t> </a:t>
                      </a:r>
                      <a:endParaRPr lang="fr-FR" sz="1400" b="1" dirty="0">
                        <a:solidFill>
                          <a:srgbClr val="F98007"/>
                        </a:solidFill>
                      </a:endParaRPr>
                    </a:p>
                  </a:txBody>
                  <a:tcPr marL="91432" marR="91432" marT="34281" marB="34281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8048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10/18/18</a:t>
                      </a:r>
                      <a:endParaRPr lang="fr-FR" sz="1400" dirty="0"/>
                    </a:p>
                  </a:txBody>
                  <a:tcPr marL="91432" marR="91432" marT="34281" marB="3428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OFF</a:t>
                      </a:r>
                      <a:r>
                        <a:rPr lang="fr-FR" sz="1400" baseline="0" dirty="0" smtClean="0"/>
                        <a:t> M4</a:t>
                      </a:r>
                      <a:endParaRPr lang="fr-FR" sz="1400" dirty="0" smtClean="0"/>
                    </a:p>
                  </a:txBody>
                  <a:tcPr marL="91432" marR="91432" marT="34281" marB="3428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&lt; 1</a:t>
                      </a:r>
                    </a:p>
                  </a:txBody>
                  <a:tcPr marL="91432" marR="91432" marT="34281" marB="34281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1.38</a:t>
                      </a:r>
                      <a:endParaRPr lang="fr-FR" sz="1400" dirty="0"/>
                    </a:p>
                  </a:txBody>
                  <a:tcPr marL="91432" marR="91432" marT="34281" marB="34281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NEG</a:t>
                      </a:r>
                      <a:endParaRPr lang="fr-FR" sz="1400" dirty="0"/>
                    </a:p>
                  </a:txBody>
                  <a:tcPr marL="91432" marR="91432" marT="34281" marB="34281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p24</a:t>
                      </a:r>
                      <a:endParaRPr lang="fr-FR" sz="1400" dirty="0"/>
                    </a:p>
                  </a:txBody>
                  <a:tcPr marL="91432" marR="91432" marT="34281" marB="3428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&lt; 20 c/</a:t>
                      </a:r>
                      <a:r>
                        <a:rPr lang="fr-FR" sz="1400" dirty="0" err="1" smtClean="0"/>
                        <a:t>mL</a:t>
                      </a:r>
                      <a:endParaRPr lang="fr-FR" sz="1400" dirty="0" smtClean="0"/>
                    </a:p>
                  </a:txBody>
                  <a:tcPr marL="91432" marR="91432" marT="34281" marB="34281"/>
                </a:tc>
              </a:tr>
              <a:tr h="278048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01/23/19</a:t>
                      </a:r>
                      <a:endParaRPr lang="fr-FR" sz="1400" dirty="0"/>
                    </a:p>
                  </a:txBody>
                  <a:tcPr marL="91432" marR="91432" marT="34281" marB="3428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OFF M7 </a:t>
                      </a:r>
                    </a:p>
                  </a:txBody>
                  <a:tcPr marL="91432" marR="91432" marT="34281" marB="3428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&lt; 1</a:t>
                      </a:r>
                    </a:p>
                  </a:txBody>
                  <a:tcPr marL="91432" marR="91432" marT="34281" marB="34281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1.82</a:t>
                      </a:r>
                      <a:endParaRPr lang="fr-FR" sz="1400" dirty="0"/>
                    </a:p>
                  </a:txBody>
                  <a:tcPr marL="91432" marR="91432" marT="34281" marB="34281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NEG</a:t>
                      </a:r>
                      <a:endParaRPr lang="fr-FR" sz="1400" dirty="0"/>
                    </a:p>
                  </a:txBody>
                  <a:tcPr marL="91432" marR="91432" marT="34281" marB="34281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p24</a:t>
                      </a:r>
                      <a:endParaRPr lang="fr-FR" sz="1400" dirty="0"/>
                    </a:p>
                  </a:txBody>
                  <a:tcPr marL="91432" marR="91432" marT="34281" marB="3428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&lt; 20 c/</a:t>
                      </a:r>
                      <a:r>
                        <a:rPr lang="fr-FR" sz="1400" dirty="0" err="1" smtClean="0"/>
                        <a:t>mL</a:t>
                      </a:r>
                      <a:endParaRPr lang="fr-FR" sz="1400" dirty="0" smtClean="0"/>
                    </a:p>
                  </a:txBody>
                  <a:tcPr marL="91432" marR="91432" marT="34281" marB="34281"/>
                </a:tc>
              </a:tr>
            </a:tbl>
          </a:graphicData>
        </a:graphic>
      </p:graphicFrame>
      <p:sp>
        <p:nvSpPr>
          <p:cNvPr id="120917" name="ZoneTexte 4"/>
          <p:cNvSpPr txBox="1">
            <a:spLocks noChangeArrowheads="1"/>
          </p:cNvSpPr>
          <p:nvPr/>
        </p:nvSpPr>
        <p:spPr bwMode="auto">
          <a:xfrm>
            <a:off x="0" y="1016794"/>
            <a:ext cx="7341818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fr-FR" altLang="fr-FR" sz="1400" dirty="0" smtClean="0">
                <a:solidFill>
                  <a:srgbClr val="000000"/>
                </a:solidFill>
              </a:rPr>
              <a:t>Participant </a:t>
            </a:r>
            <a:r>
              <a:rPr lang="fr-FR" altLang="fr-FR" sz="1400" dirty="0" err="1" smtClean="0">
                <a:solidFill>
                  <a:srgbClr val="000000"/>
                </a:solidFill>
              </a:rPr>
              <a:t>used</a:t>
            </a:r>
            <a:r>
              <a:rPr lang="fr-FR" altLang="fr-FR" sz="1400" dirty="0" smtClean="0">
                <a:solidFill>
                  <a:srgbClr val="000000"/>
                </a:solidFill>
              </a:rPr>
              <a:t> on </a:t>
            </a:r>
            <a:r>
              <a:rPr lang="fr-FR" altLang="fr-FR" sz="1400" dirty="0" err="1" smtClean="0">
                <a:solidFill>
                  <a:srgbClr val="000000"/>
                </a:solidFill>
              </a:rPr>
              <a:t>demand</a:t>
            </a:r>
            <a:r>
              <a:rPr lang="fr-FR" altLang="fr-FR" sz="1400" dirty="0" smtClean="0">
                <a:solidFill>
                  <a:srgbClr val="000000"/>
                </a:solidFill>
              </a:rPr>
              <a:t> </a:t>
            </a:r>
            <a:r>
              <a:rPr lang="fr-FR" altLang="fr-FR" sz="1400" dirty="0" err="1" smtClean="0">
                <a:solidFill>
                  <a:srgbClr val="000000"/>
                </a:solidFill>
              </a:rPr>
              <a:t>PrEP</a:t>
            </a:r>
            <a:r>
              <a:rPr lang="fr-FR" altLang="fr-FR" sz="1400" dirty="0" smtClean="0">
                <a:solidFill>
                  <a:srgbClr val="000000"/>
                </a:solidFill>
              </a:rPr>
              <a:t> </a:t>
            </a:r>
            <a:r>
              <a:rPr lang="fr-FR" altLang="fr-FR" sz="1400" dirty="0" err="1" smtClean="0">
                <a:solidFill>
                  <a:srgbClr val="000000"/>
                </a:solidFill>
              </a:rPr>
              <a:t>with</a:t>
            </a:r>
            <a:r>
              <a:rPr lang="fr-FR" altLang="fr-FR" sz="1400" dirty="0" smtClean="0">
                <a:solidFill>
                  <a:srgbClr val="000000"/>
                </a:solidFill>
              </a:rPr>
              <a:t> TDF/FTC </a:t>
            </a:r>
            <a:r>
              <a:rPr lang="fr-FR" altLang="fr-FR" sz="1400" dirty="0" err="1" smtClean="0">
                <a:solidFill>
                  <a:srgbClr val="000000"/>
                </a:solidFill>
              </a:rPr>
              <a:t>since</a:t>
            </a:r>
            <a:r>
              <a:rPr lang="fr-FR" altLang="fr-FR" sz="1400" dirty="0" smtClean="0">
                <a:solidFill>
                  <a:srgbClr val="000000"/>
                </a:solidFill>
              </a:rPr>
              <a:t> </a:t>
            </a:r>
            <a:r>
              <a:rPr lang="fr-FR" altLang="fr-FR" sz="1400" dirty="0" err="1" smtClean="0">
                <a:solidFill>
                  <a:srgbClr val="000000"/>
                </a:solidFill>
              </a:rPr>
              <a:t>January</a:t>
            </a:r>
            <a:r>
              <a:rPr lang="fr-FR" altLang="fr-FR" sz="1400" dirty="0" smtClean="0">
                <a:solidFill>
                  <a:srgbClr val="000000"/>
                </a:solidFill>
              </a:rPr>
              <a:t> 2016, high </a:t>
            </a:r>
            <a:r>
              <a:rPr lang="fr-FR" altLang="fr-FR" sz="1400" dirty="0" err="1" smtClean="0">
                <a:solidFill>
                  <a:srgbClr val="000000"/>
                </a:solidFill>
              </a:rPr>
              <a:t>adherence</a:t>
            </a:r>
            <a:endParaRPr lang="fr-FR" altLang="fr-FR" sz="1400" dirty="0" smtClean="0">
              <a:solidFill>
                <a:srgbClr val="000000"/>
              </a:solidFill>
            </a:endParaRP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fr-FR" altLang="fr-FR" sz="1400" dirty="0" err="1" smtClean="0">
                <a:solidFill>
                  <a:srgbClr val="000000"/>
                </a:solidFill>
              </a:rPr>
              <a:t>Always</a:t>
            </a:r>
            <a:r>
              <a:rPr lang="fr-FR" altLang="fr-FR" sz="1400" dirty="0" smtClean="0">
                <a:solidFill>
                  <a:srgbClr val="000000"/>
                </a:solidFill>
              </a:rPr>
              <a:t> HIV </a:t>
            </a:r>
            <a:r>
              <a:rPr lang="fr-FR" altLang="fr-FR" sz="1400" dirty="0" err="1" smtClean="0">
                <a:solidFill>
                  <a:srgbClr val="000000"/>
                </a:solidFill>
              </a:rPr>
              <a:t>negative</a:t>
            </a:r>
            <a:r>
              <a:rPr lang="fr-FR" altLang="fr-FR" sz="1400" dirty="0" smtClean="0">
                <a:solidFill>
                  <a:srgbClr val="000000"/>
                </a:solidFill>
              </a:rPr>
              <a:t> by 4G-EIA, last </a:t>
            </a:r>
            <a:r>
              <a:rPr lang="fr-FR" altLang="fr-FR" sz="1400" dirty="0" err="1" smtClean="0">
                <a:solidFill>
                  <a:srgbClr val="000000"/>
                </a:solidFill>
              </a:rPr>
              <a:t>negative</a:t>
            </a:r>
            <a:r>
              <a:rPr lang="fr-FR" altLang="fr-FR" sz="1400" dirty="0" smtClean="0">
                <a:solidFill>
                  <a:srgbClr val="000000"/>
                </a:solidFill>
              </a:rPr>
              <a:t> test in March 2018 (Liaison XL Murex)</a:t>
            </a: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fr-FR" altLang="fr-FR" sz="1400" dirty="0" err="1" smtClean="0">
                <a:solidFill>
                  <a:srgbClr val="000000"/>
                </a:solidFill>
              </a:rPr>
              <a:t>June</a:t>
            </a:r>
            <a:r>
              <a:rPr lang="fr-FR" altLang="fr-FR" sz="1400" dirty="0" smtClean="0">
                <a:solidFill>
                  <a:srgbClr val="000000"/>
                </a:solidFill>
              </a:rPr>
              <a:t> 2</a:t>
            </a:r>
            <a:r>
              <a:rPr lang="fr-FR" altLang="fr-FR" sz="1400" baseline="30000" dirty="0" smtClean="0">
                <a:solidFill>
                  <a:srgbClr val="000000"/>
                </a:solidFill>
              </a:rPr>
              <a:t>nd</a:t>
            </a:r>
            <a:r>
              <a:rPr lang="fr-FR" altLang="fr-FR" sz="1400" dirty="0" smtClean="0">
                <a:solidFill>
                  <a:srgbClr val="000000"/>
                </a:solidFill>
              </a:rPr>
              <a:t> 2018, </a:t>
            </a:r>
            <a:r>
              <a:rPr lang="fr-FR" altLang="fr-FR" sz="1400" dirty="0" err="1" smtClean="0">
                <a:solidFill>
                  <a:srgbClr val="000000"/>
                </a:solidFill>
              </a:rPr>
              <a:t>tested</a:t>
            </a:r>
            <a:r>
              <a:rPr lang="fr-FR" altLang="fr-FR" sz="1400" dirty="0" smtClean="0">
                <a:solidFill>
                  <a:srgbClr val="000000"/>
                </a:solidFill>
              </a:rPr>
              <a:t> at </a:t>
            </a:r>
            <a:r>
              <a:rPr lang="fr-FR" altLang="fr-FR" sz="1400" dirty="0" err="1" smtClean="0">
                <a:solidFill>
                  <a:srgbClr val="000000"/>
                </a:solidFill>
              </a:rPr>
              <a:t>another</a:t>
            </a:r>
            <a:r>
              <a:rPr lang="fr-FR" altLang="fr-FR" sz="1400" dirty="0" smtClean="0">
                <a:solidFill>
                  <a:srgbClr val="000000"/>
                </a:solidFill>
              </a:rPr>
              <a:t> </a:t>
            </a:r>
            <a:r>
              <a:rPr lang="fr-FR" altLang="fr-FR" sz="1400" dirty="0" err="1" smtClean="0">
                <a:solidFill>
                  <a:srgbClr val="000000"/>
                </a:solidFill>
              </a:rPr>
              <a:t>lab</a:t>
            </a:r>
            <a:r>
              <a:rPr lang="fr-FR" altLang="fr-FR" sz="1400" dirty="0" smtClean="0">
                <a:solidFill>
                  <a:srgbClr val="000000"/>
                </a:solidFill>
              </a:rPr>
              <a:t>: 4G EIA </a:t>
            </a:r>
            <a:r>
              <a:rPr lang="fr-FR" altLang="fr-FR" sz="1400" dirty="0" err="1" smtClean="0">
                <a:solidFill>
                  <a:srgbClr val="000000"/>
                </a:solidFill>
              </a:rPr>
              <a:t>Elecsys</a:t>
            </a:r>
            <a:r>
              <a:rPr lang="fr-FR" altLang="fr-FR" sz="1400" dirty="0" smtClean="0">
                <a:solidFill>
                  <a:srgbClr val="000000"/>
                </a:solidFill>
              </a:rPr>
              <a:t>® HIV Duo positive, WB </a:t>
            </a:r>
            <a:r>
              <a:rPr lang="fr-FR" altLang="fr-FR" sz="1400" dirty="0" err="1" smtClean="0">
                <a:solidFill>
                  <a:srgbClr val="000000"/>
                </a:solidFill>
              </a:rPr>
              <a:t>negative</a:t>
            </a:r>
            <a:r>
              <a:rPr lang="fr-FR" altLang="fr-FR" sz="1400" dirty="0" smtClean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63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06380"/>
            <a:ext cx="8991600" cy="493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1271588" y="171451"/>
            <a:ext cx="6858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r>
              <a:rPr lang="fr-FR" altLang="fr-FR" sz="1200" smtClean="0">
                <a:solidFill>
                  <a:srgbClr val="000000"/>
                </a:solidFill>
              </a:rPr>
              <a:t>Pos. Control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152400" y="171451"/>
            <a:ext cx="6858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r>
              <a:rPr lang="fr-FR" altLang="fr-FR" sz="1200" smtClean="0">
                <a:solidFill>
                  <a:srgbClr val="000000"/>
                </a:solidFill>
              </a:rPr>
              <a:t>Neg. Control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4572000" y="178594"/>
            <a:ext cx="6858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r>
              <a:rPr lang="fr-FR" altLang="fr-FR" sz="1200" smtClean="0">
                <a:solidFill>
                  <a:srgbClr val="000000"/>
                </a:solidFill>
              </a:rPr>
              <a:t>June </a:t>
            </a:r>
          </a:p>
          <a:p>
            <a:pPr algn="ctr" eaLnBrk="0" hangingPunct="0"/>
            <a:r>
              <a:rPr lang="fr-FR" altLang="fr-FR" sz="1200" smtClean="0">
                <a:solidFill>
                  <a:srgbClr val="000000"/>
                </a:solidFill>
              </a:rPr>
              <a:t>15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5715000" y="172641"/>
            <a:ext cx="6858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r>
              <a:rPr lang="fr-FR" altLang="fr-FR" sz="1200" smtClean="0">
                <a:solidFill>
                  <a:srgbClr val="000000"/>
                </a:solidFill>
              </a:rPr>
              <a:t>July</a:t>
            </a:r>
          </a:p>
          <a:p>
            <a:pPr algn="ctr" eaLnBrk="0" hangingPunct="0"/>
            <a:r>
              <a:rPr lang="fr-FR" altLang="fr-FR" sz="1200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6858000" y="172641"/>
            <a:ext cx="762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r>
              <a:rPr lang="fr-FR" altLang="fr-FR" sz="1200" smtClean="0">
                <a:solidFill>
                  <a:srgbClr val="000000"/>
                </a:solidFill>
              </a:rPr>
              <a:t>October</a:t>
            </a:r>
          </a:p>
          <a:p>
            <a:pPr algn="ctr" eaLnBrk="0" hangingPunct="0"/>
            <a:r>
              <a:rPr lang="fr-FR" altLang="fr-FR" sz="1200" smtClean="0">
                <a:solidFill>
                  <a:srgbClr val="000000"/>
                </a:solidFill>
              </a:rPr>
              <a:t>18</a:t>
            </a: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8001000" y="172641"/>
            <a:ext cx="762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r>
              <a:rPr lang="fr-FR" altLang="fr-FR" sz="1200" smtClean="0">
                <a:solidFill>
                  <a:srgbClr val="000000"/>
                </a:solidFill>
              </a:rPr>
              <a:t>January</a:t>
            </a:r>
          </a:p>
          <a:p>
            <a:pPr algn="ctr" eaLnBrk="0" hangingPunct="0"/>
            <a:r>
              <a:rPr lang="fr-FR" altLang="fr-FR" sz="1200" smtClean="0">
                <a:solidFill>
                  <a:srgbClr val="000000"/>
                </a:solidFill>
              </a:rPr>
              <a:t>23</a:t>
            </a: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2362200" y="178594"/>
            <a:ext cx="6858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r>
              <a:rPr lang="fr-FR" altLang="fr-FR" sz="1200" smtClean="0">
                <a:solidFill>
                  <a:srgbClr val="000000"/>
                </a:solidFill>
              </a:rPr>
              <a:t>J</a:t>
            </a:r>
            <a:r>
              <a:rPr lang="fr-FR" altLang="fr-FR" sz="1200" b="1" smtClean="0">
                <a:solidFill>
                  <a:srgbClr val="000000"/>
                </a:solidFill>
              </a:rPr>
              <a:t>u</a:t>
            </a:r>
            <a:r>
              <a:rPr lang="fr-FR" altLang="fr-FR" sz="1200" smtClean="0">
                <a:solidFill>
                  <a:srgbClr val="000000"/>
                </a:solidFill>
              </a:rPr>
              <a:t>ne </a:t>
            </a:r>
          </a:p>
          <a:p>
            <a:pPr algn="ctr" eaLnBrk="0" hangingPunct="0"/>
            <a:r>
              <a:rPr lang="fr-FR" altLang="fr-FR" sz="1200" smtClean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3505200" y="178594"/>
            <a:ext cx="6858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r>
              <a:rPr lang="fr-FR" altLang="fr-FR" sz="1200" smtClean="0">
                <a:solidFill>
                  <a:srgbClr val="000000"/>
                </a:solidFill>
              </a:rPr>
              <a:t>June </a:t>
            </a:r>
          </a:p>
          <a:p>
            <a:pPr algn="ctr" eaLnBrk="0" hangingPunct="0"/>
            <a:r>
              <a:rPr lang="fr-FR" altLang="fr-FR" sz="1200" smtClean="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601663" y="3225404"/>
            <a:ext cx="6858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r>
              <a:rPr lang="fr-FR" altLang="fr-FR" sz="1200" smtClean="0">
                <a:solidFill>
                  <a:srgbClr val="000000"/>
                </a:solidFill>
              </a:rPr>
              <a:t>p24</a:t>
            </a:r>
          </a:p>
        </p:txBody>
      </p:sp>
      <p:sp>
        <p:nvSpPr>
          <p:cNvPr id="3" name="Flèche droite 2"/>
          <p:cNvSpPr/>
          <p:nvPr/>
        </p:nvSpPr>
        <p:spPr>
          <a:xfrm>
            <a:off x="1271588" y="3328987"/>
            <a:ext cx="176212" cy="34529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1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2"/>
          <p:cNvSpPr>
            <a:spLocks noChangeArrowheads="1"/>
          </p:cNvSpPr>
          <p:nvPr/>
        </p:nvSpPr>
        <p:spPr bwMode="auto">
          <a:xfrm>
            <a:off x="782638" y="1922860"/>
            <a:ext cx="7543800" cy="135420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00277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fr-FR" altLang="en-US" sz="1800" b="1" kern="0" dirty="0" err="1" smtClean="0">
                <a:solidFill>
                  <a:prstClr val="black"/>
                </a:solidFill>
              </a:rPr>
              <a:t>Ambiguous</a:t>
            </a:r>
            <a:r>
              <a:rPr lang="fr-FR" altLang="en-US" sz="1800" b="1" kern="0" dirty="0" smtClean="0">
                <a:solidFill>
                  <a:prstClr val="black"/>
                </a:solidFill>
              </a:rPr>
              <a:t> HIV Tests</a:t>
            </a:r>
          </a:p>
          <a:p>
            <a:pPr marL="342900" indent="-342900" eaLnBrk="1" fontAlgn="auto" hangingPunct="1">
              <a:spcBef>
                <a:spcPct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fr-FR" altLang="en-US" sz="1600" b="1" kern="0" dirty="0" err="1" smtClean="0">
                <a:solidFill>
                  <a:prstClr val="black"/>
                </a:solidFill>
              </a:rPr>
              <a:t>Confirm</a:t>
            </a:r>
            <a:r>
              <a:rPr lang="fr-FR" altLang="en-US" sz="1600" b="1" kern="0" dirty="0" smtClean="0">
                <a:solidFill>
                  <a:prstClr val="black"/>
                </a:solidFill>
              </a:rPr>
              <a:t> the </a:t>
            </a:r>
            <a:r>
              <a:rPr lang="fr-FR" altLang="en-US" sz="1600" b="1" kern="0" dirty="0" err="1" smtClean="0">
                <a:solidFill>
                  <a:prstClr val="black"/>
                </a:solidFill>
              </a:rPr>
              <a:t>presence</a:t>
            </a:r>
            <a:r>
              <a:rPr lang="fr-FR" altLang="en-US" sz="1600" b="1" kern="0" dirty="0" smtClean="0">
                <a:solidFill>
                  <a:prstClr val="black"/>
                </a:solidFill>
              </a:rPr>
              <a:t> or absence of infection:</a:t>
            </a:r>
          </a:p>
          <a:p>
            <a:pPr marL="1028700" lvl="1" eaLnBrk="1" fontAlgn="auto" hangingPunct="1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altLang="en-US" sz="1600" kern="0" dirty="0" err="1" smtClean="0">
                <a:solidFill>
                  <a:prstClr val="black"/>
                </a:solidFill>
              </a:rPr>
              <a:t>Repeat</a:t>
            </a:r>
            <a:r>
              <a:rPr lang="fr-FR" altLang="en-US" sz="1600" kern="0" dirty="0" smtClean="0">
                <a:solidFill>
                  <a:prstClr val="black"/>
                </a:solidFill>
              </a:rPr>
              <a:t> </a:t>
            </a:r>
            <a:r>
              <a:rPr lang="fr-FR" altLang="en-US" sz="1600" kern="0" dirty="0" err="1" smtClean="0">
                <a:solidFill>
                  <a:prstClr val="black"/>
                </a:solidFill>
              </a:rPr>
              <a:t>serologic</a:t>
            </a:r>
            <a:r>
              <a:rPr lang="fr-FR" altLang="en-US" sz="1600" kern="0" dirty="0" smtClean="0">
                <a:solidFill>
                  <a:prstClr val="black"/>
                </a:solidFill>
              </a:rPr>
              <a:t> tests, RNA tests (DNA tests </a:t>
            </a:r>
            <a:r>
              <a:rPr lang="fr-FR" altLang="en-US" sz="1600" kern="0" dirty="0" smtClean="0">
                <a:solidFill>
                  <a:prstClr val="black"/>
                </a:solidFill>
              </a:rPr>
              <a:t>not </a:t>
            </a:r>
            <a:r>
              <a:rPr lang="fr-FR" altLang="en-US" sz="1600" kern="0" dirty="0" err="1" smtClean="0">
                <a:solidFill>
                  <a:prstClr val="black"/>
                </a:solidFill>
              </a:rPr>
              <a:t>yet</a:t>
            </a:r>
            <a:r>
              <a:rPr lang="fr-FR" altLang="en-US" sz="1600" kern="0" dirty="0" smtClean="0">
                <a:solidFill>
                  <a:prstClr val="black"/>
                </a:solidFill>
              </a:rPr>
              <a:t> </a:t>
            </a:r>
            <a:r>
              <a:rPr lang="fr-FR" altLang="en-US" sz="1600" kern="0" dirty="0" err="1" smtClean="0">
                <a:solidFill>
                  <a:prstClr val="black"/>
                </a:solidFill>
              </a:rPr>
              <a:t>validated</a:t>
            </a:r>
            <a:r>
              <a:rPr lang="fr-FR" altLang="en-US" sz="1600" kern="0" dirty="0" smtClean="0">
                <a:solidFill>
                  <a:prstClr val="black"/>
                </a:solidFill>
              </a:rPr>
              <a:t>)</a:t>
            </a:r>
          </a:p>
          <a:p>
            <a:pPr marL="1028700" lvl="1" eaLnBrk="1" fontAlgn="auto" hangingPunct="1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altLang="en-US" sz="1600" kern="0" dirty="0" smtClean="0">
                <a:solidFill>
                  <a:prstClr val="black"/>
                </a:solidFill>
              </a:rPr>
              <a:t>Use tests </a:t>
            </a:r>
            <a:r>
              <a:rPr lang="fr-FR" altLang="en-US" sz="1600" kern="0" dirty="0" err="1" smtClean="0">
                <a:solidFill>
                  <a:prstClr val="black"/>
                </a:solidFill>
              </a:rPr>
              <a:t>from</a:t>
            </a:r>
            <a:r>
              <a:rPr lang="fr-FR" altLang="en-US" sz="1600" kern="0" dirty="0" smtClean="0">
                <a:solidFill>
                  <a:prstClr val="black"/>
                </a:solidFill>
              </a:rPr>
              <a:t> </a:t>
            </a:r>
            <a:r>
              <a:rPr lang="fr-FR" altLang="en-US" sz="1600" kern="0" dirty="0" err="1" smtClean="0">
                <a:solidFill>
                  <a:prstClr val="black"/>
                </a:solidFill>
              </a:rPr>
              <a:t>another</a:t>
            </a:r>
            <a:r>
              <a:rPr lang="fr-FR" altLang="en-US" sz="1600" kern="0" dirty="0" smtClean="0">
                <a:solidFill>
                  <a:prstClr val="black"/>
                </a:solidFill>
              </a:rPr>
              <a:t> manufacturer</a:t>
            </a:r>
          </a:p>
          <a:p>
            <a:pPr marL="342900" indent="-342900" eaLnBrk="1" fontAlgn="auto" hangingPunct="1">
              <a:spcBef>
                <a:spcPct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fr-FR" altLang="en-US" sz="1600" b="1" kern="0" dirty="0" smtClean="0">
                <a:solidFill>
                  <a:prstClr val="black"/>
                </a:solidFill>
              </a:rPr>
              <a:t>Manage </a:t>
            </a:r>
            <a:r>
              <a:rPr lang="fr-FR" altLang="en-US" sz="1600" b="1" kern="0" dirty="0" err="1" smtClean="0">
                <a:solidFill>
                  <a:prstClr val="black"/>
                </a:solidFill>
              </a:rPr>
              <a:t>antiretroviral</a:t>
            </a:r>
            <a:r>
              <a:rPr lang="fr-FR" altLang="en-US" sz="1600" b="1" kern="0" dirty="0" smtClean="0">
                <a:solidFill>
                  <a:prstClr val="black"/>
                </a:solidFill>
              </a:rPr>
              <a:t> </a:t>
            </a:r>
            <a:r>
              <a:rPr lang="fr-FR" altLang="en-US" sz="1600" b="1" kern="0" dirty="0" err="1" smtClean="0">
                <a:solidFill>
                  <a:prstClr val="black"/>
                </a:solidFill>
              </a:rPr>
              <a:t>drugs</a:t>
            </a:r>
            <a:r>
              <a:rPr lang="fr-FR" altLang="en-US" sz="1600" b="1" kern="0" dirty="0" smtClean="0">
                <a:solidFill>
                  <a:prstClr val="black"/>
                </a:solidFill>
              </a:rPr>
              <a:t> and </a:t>
            </a:r>
            <a:r>
              <a:rPr lang="fr-FR" altLang="en-US" sz="1600" b="1" kern="0" dirty="0" err="1" smtClean="0">
                <a:solidFill>
                  <a:prstClr val="black"/>
                </a:solidFill>
              </a:rPr>
              <a:t>resume</a:t>
            </a:r>
            <a:r>
              <a:rPr lang="fr-FR" altLang="en-US" sz="1600" b="1" kern="0" dirty="0" smtClean="0">
                <a:solidFill>
                  <a:prstClr val="black"/>
                </a:solidFill>
              </a:rPr>
              <a:t> condoms use</a:t>
            </a:r>
            <a:endParaRPr lang="fr-FR" altLang="en-US" sz="1600" kern="0" dirty="0" smtClean="0">
              <a:solidFill>
                <a:prstClr val="black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54013" y="3477816"/>
            <a:ext cx="2527300" cy="646323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fr-FR" b="1" kern="0" dirty="0">
                <a:solidFill>
                  <a:srgbClr val="FFFFFF"/>
                </a:solidFill>
                <a:cs typeface="Arial" charset="0"/>
              </a:rPr>
              <a:t>Continue </a:t>
            </a:r>
            <a:r>
              <a:rPr lang="fr-FR" b="1" kern="0" dirty="0" err="1">
                <a:solidFill>
                  <a:srgbClr val="FFFFFF"/>
                </a:solidFill>
                <a:cs typeface="Arial" charset="0"/>
              </a:rPr>
              <a:t>PrEP</a:t>
            </a:r>
            <a:endParaRPr lang="fr-FR" b="1" kern="0" dirty="0">
              <a:solidFill>
                <a:srgbClr val="FFFFFF"/>
              </a:solidFill>
              <a:cs typeface="Arial" charset="0"/>
            </a:endParaRPr>
          </a:p>
          <a:p>
            <a:pPr algn="ctr" eaLnBrk="0" fontAlgn="auto" hangingPunct="0">
              <a:spcAft>
                <a:spcPts val="0"/>
              </a:spcAft>
              <a:defRPr/>
            </a:pPr>
            <a:r>
              <a:rPr lang="fr-FR" b="1" kern="0" dirty="0">
                <a:solidFill>
                  <a:srgbClr val="FFFFFF"/>
                </a:solidFill>
                <a:cs typeface="Arial" charset="0"/>
              </a:rPr>
              <a:t>if </a:t>
            </a:r>
            <a:r>
              <a:rPr lang="fr-FR" b="1" kern="0" dirty="0" err="1">
                <a:solidFill>
                  <a:srgbClr val="FFFFFF"/>
                </a:solidFill>
                <a:cs typeface="Arial" charset="0"/>
              </a:rPr>
              <a:t>PrEP</a:t>
            </a:r>
            <a:r>
              <a:rPr lang="fr-FR" b="1" kern="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fr-FR" b="1" kern="0" dirty="0" err="1">
                <a:solidFill>
                  <a:srgbClr val="FFFFFF"/>
                </a:solidFill>
                <a:cs typeface="Arial" charset="0"/>
              </a:rPr>
              <a:t>adherence</a:t>
            </a:r>
            <a:endParaRPr lang="fr-FR" b="1" kern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80138" y="3473054"/>
            <a:ext cx="2717800" cy="64632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fr-FR" b="1" kern="0" dirty="0" err="1">
                <a:solidFill>
                  <a:srgbClr val="FFFFFF"/>
                </a:solidFill>
                <a:cs typeface="Arial" charset="0"/>
              </a:rPr>
              <a:t>Initiate</a:t>
            </a:r>
            <a:r>
              <a:rPr lang="fr-FR" b="1" kern="0" dirty="0">
                <a:solidFill>
                  <a:srgbClr val="FFFFFF"/>
                </a:solidFill>
                <a:cs typeface="Arial" charset="0"/>
              </a:rPr>
              <a:t> ART </a:t>
            </a:r>
          </a:p>
          <a:p>
            <a:pPr algn="ctr" eaLnBrk="0" fontAlgn="auto" hangingPunct="0">
              <a:spcAft>
                <a:spcPts val="0"/>
              </a:spcAft>
              <a:defRPr/>
            </a:pPr>
            <a:r>
              <a:rPr lang="fr-FR" b="1" kern="0" dirty="0">
                <a:solidFill>
                  <a:srgbClr val="FFFFFF"/>
                </a:solidFill>
                <a:cs typeface="Arial" charset="0"/>
              </a:rPr>
              <a:t>if no PrEP </a:t>
            </a:r>
            <a:r>
              <a:rPr lang="fr-FR" b="1" kern="0" dirty="0" err="1">
                <a:solidFill>
                  <a:srgbClr val="FFFFFF"/>
                </a:solidFill>
                <a:cs typeface="Arial" charset="0"/>
              </a:rPr>
              <a:t>adherence</a:t>
            </a:r>
            <a:endParaRPr lang="fr-FR" b="1" kern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6" name="Rectangle 51"/>
          <p:cNvSpPr>
            <a:spLocks noChangeArrowheads="1"/>
          </p:cNvSpPr>
          <p:nvPr/>
        </p:nvSpPr>
        <p:spPr bwMode="auto">
          <a:xfrm>
            <a:off x="368301" y="4243388"/>
            <a:ext cx="2303463" cy="64632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txBody>
          <a:bodyPr lIns="91430" tIns="45716" rIns="91430" bIns="45716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en-US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Maintains</a:t>
            </a:r>
            <a:r>
              <a:rPr lang="fr-FR" altLang="en-US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protection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en-US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Risk</a:t>
            </a:r>
            <a:r>
              <a:rPr lang="fr-FR" altLang="en-US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fr-FR" altLang="en-US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resistance</a:t>
            </a:r>
            <a:endParaRPr lang="fr-FR" altLang="en-US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52"/>
          <p:cNvSpPr>
            <a:spLocks noChangeArrowheads="1"/>
          </p:cNvSpPr>
          <p:nvPr/>
        </p:nvSpPr>
        <p:spPr bwMode="auto">
          <a:xfrm>
            <a:off x="6173788" y="4243388"/>
            <a:ext cx="2724150" cy="64632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txBody>
          <a:bodyPr lIns="91430" tIns="45716" rIns="91430" bIns="45716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en-US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Drug-</a:t>
            </a:r>
            <a:r>
              <a:rPr lang="fr-FR" altLang="en-US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related</a:t>
            </a:r>
            <a:r>
              <a:rPr lang="fr-FR" altLang="en-US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AEs</a:t>
            </a:r>
            <a:endParaRPr lang="fr-FR" altLang="en-US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en-US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Confirm</a:t>
            </a:r>
            <a:r>
              <a:rPr lang="fr-FR" altLang="en-US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diagnosis</a:t>
            </a:r>
            <a:endParaRPr lang="fr-FR" altLang="en-US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791" name="Rectangle 61"/>
          <p:cNvSpPr>
            <a:spLocks noChangeArrowheads="1"/>
          </p:cNvSpPr>
          <p:nvPr/>
        </p:nvSpPr>
        <p:spPr bwMode="auto">
          <a:xfrm>
            <a:off x="3262636" y="1048941"/>
            <a:ext cx="2364730" cy="64632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0" tIns="45716" rIns="91430" bIns="45716">
            <a:spAutoFit/>
          </a:bodyPr>
          <a:lstStyle/>
          <a:p>
            <a:pPr algn="ctr" eaLnBrk="0" hangingPunct="0"/>
            <a:r>
              <a:rPr lang="fr-FR" altLang="fr-FR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Subject on PrEP </a:t>
            </a:r>
          </a:p>
          <a:p>
            <a:pPr algn="ctr" eaLnBrk="0" hangingPunct="0"/>
            <a:r>
              <a:rPr lang="fr-FR" altLang="fr-FR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Quarterly screening</a:t>
            </a:r>
            <a:endParaRPr lang="fr-FR" alt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8792" name="Connecteur droit 51"/>
          <p:cNvCxnSpPr>
            <a:cxnSpLocks noChangeShapeType="1"/>
            <a:stCxn id="47" idx="0"/>
            <a:endCxn id="42" idx="2"/>
          </p:cNvCxnSpPr>
          <p:nvPr/>
        </p:nvCxnSpPr>
        <p:spPr bwMode="auto">
          <a:xfrm flipV="1">
            <a:off x="7535863" y="4119377"/>
            <a:ext cx="3175" cy="12401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8793" name="ZoneTexte 29"/>
          <p:cNvSpPr txBox="1">
            <a:spLocks noChangeArrowheads="1"/>
          </p:cNvSpPr>
          <p:nvPr/>
        </p:nvSpPr>
        <p:spPr bwMode="auto">
          <a:xfrm>
            <a:off x="76200" y="4893469"/>
            <a:ext cx="13074650" cy="49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fr-FR" altLang="fr-FR" sz="1200" dirty="0" smtClean="0">
                <a:solidFill>
                  <a:srgbClr val="000000"/>
                </a:solidFill>
              </a:rPr>
              <a:t>Smith DK et al OFID 2018; </a:t>
            </a:r>
            <a:r>
              <a:rPr lang="fr-FR" altLang="fr-FR" sz="1200" dirty="0" err="1" smtClean="0">
                <a:solidFill>
                  <a:srgbClr val="000000"/>
                </a:solidFill>
              </a:rPr>
              <a:t>Stekler</a:t>
            </a:r>
            <a:r>
              <a:rPr lang="fr-FR" altLang="fr-FR" sz="1200" dirty="0" smtClean="0">
                <a:solidFill>
                  <a:srgbClr val="000000"/>
                </a:solidFill>
              </a:rPr>
              <a:t> JD et al. OFID 2018; Saag M et al. IAS-USA 2018 guidelines JAMA 2018</a:t>
            </a:r>
          </a:p>
          <a:p>
            <a:pPr eaLnBrk="0" hangingPunct="0"/>
            <a:endParaRPr lang="fr-FR" altLang="fr-FR" sz="1400" dirty="0" smtClean="0">
              <a:solidFill>
                <a:srgbClr val="000000"/>
              </a:solidFill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211138" y="119063"/>
            <a:ext cx="8686800" cy="8001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lIns="91412" tIns="45706" rIns="91412" bIns="45706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11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22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33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44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fr-FR" sz="2800" b="1" dirty="0" smtClean="0">
                <a:solidFill>
                  <a:srgbClr val="000000"/>
                </a:solidFill>
              </a:rPr>
              <a:t>How to Manage Ambiguous HIV Test Results during </a:t>
            </a:r>
            <a:r>
              <a:rPr lang="en-US" altLang="fr-FR" sz="2800" b="1" dirty="0" err="1" smtClean="0">
                <a:solidFill>
                  <a:srgbClr val="000000"/>
                </a:solidFill>
              </a:rPr>
              <a:t>PrEP</a:t>
            </a:r>
            <a:endParaRPr lang="en-US" altLang="fr-FR" sz="2800" b="1" dirty="0">
              <a:solidFill>
                <a:srgbClr val="000000"/>
              </a:solidFill>
            </a:endParaRPr>
          </a:p>
        </p:txBody>
      </p:sp>
      <p:cxnSp>
        <p:nvCxnSpPr>
          <p:cNvPr id="118795" name="Connecteur droit 51"/>
          <p:cNvCxnSpPr>
            <a:cxnSpLocks noChangeShapeType="1"/>
            <a:endCxn id="41" idx="2"/>
          </p:cNvCxnSpPr>
          <p:nvPr/>
        </p:nvCxnSpPr>
        <p:spPr bwMode="auto">
          <a:xfrm flipV="1">
            <a:off x="1617663" y="4124139"/>
            <a:ext cx="0" cy="12401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Rectangle 23"/>
          <p:cNvSpPr/>
          <p:nvPr/>
        </p:nvSpPr>
        <p:spPr>
          <a:xfrm>
            <a:off x="3194050" y="3477816"/>
            <a:ext cx="2527300" cy="646323"/>
          </a:xfrm>
          <a:prstGeom prst="rect">
            <a:avLst/>
          </a:prstGeom>
          <a:solidFill>
            <a:srgbClr val="3333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fr-FR" b="1" kern="0" dirty="0">
                <a:solidFill>
                  <a:srgbClr val="FFFFFF"/>
                </a:solidFill>
                <a:cs typeface="Arial" charset="0"/>
              </a:rPr>
              <a:t>Stop </a:t>
            </a:r>
            <a:r>
              <a:rPr lang="fr-FR" b="1" kern="0" dirty="0" err="1">
                <a:solidFill>
                  <a:srgbClr val="FFFFFF"/>
                </a:solidFill>
                <a:cs typeface="Arial" charset="0"/>
              </a:rPr>
              <a:t>PrEP</a:t>
            </a:r>
            <a:endParaRPr lang="fr-FR" b="1" kern="0" dirty="0">
              <a:solidFill>
                <a:srgbClr val="FFFFFF"/>
              </a:solidFill>
              <a:cs typeface="Arial" charset="0"/>
            </a:endParaRPr>
          </a:p>
          <a:p>
            <a:pPr algn="ctr" eaLnBrk="0" fontAlgn="auto" hangingPunct="0">
              <a:spcAft>
                <a:spcPts val="0"/>
              </a:spcAft>
              <a:defRPr/>
            </a:pPr>
            <a:r>
              <a:rPr lang="fr-FR" b="1" kern="0" dirty="0" err="1">
                <a:solidFill>
                  <a:srgbClr val="FFFFFF"/>
                </a:solidFill>
                <a:cs typeface="Arial" charset="0"/>
              </a:rPr>
              <a:t>Reassess</a:t>
            </a:r>
            <a:r>
              <a:rPr lang="fr-FR" b="1" kern="0" dirty="0">
                <a:solidFill>
                  <a:srgbClr val="FFFFFF"/>
                </a:solidFill>
                <a:cs typeface="Arial" charset="0"/>
              </a:rPr>
              <a:t> HIV </a:t>
            </a:r>
            <a:r>
              <a:rPr lang="fr-FR" b="1" kern="0" dirty="0" err="1">
                <a:solidFill>
                  <a:srgbClr val="FFFFFF"/>
                </a:solidFill>
                <a:cs typeface="Arial" charset="0"/>
              </a:rPr>
              <a:t>status</a:t>
            </a:r>
            <a:endParaRPr lang="fr-FR" b="1" kern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5" name="Rectangle 51"/>
          <p:cNvSpPr>
            <a:spLocks noChangeArrowheads="1"/>
          </p:cNvSpPr>
          <p:nvPr/>
        </p:nvSpPr>
        <p:spPr bwMode="auto">
          <a:xfrm>
            <a:off x="3214689" y="4243388"/>
            <a:ext cx="2416175" cy="64632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txBody>
          <a:bodyPr lIns="91430" tIns="45716" rIns="91430" bIns="45716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en-US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Facilitate</a:t>
            </a:r>
            <a:r>
              <a:rPr lang="fr-FR" altLang="en-US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diagnosis</a:t>
            </a:r>
            <a:r>
              <a:rPr lang="fr-FR" altLang="en-US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Risk</a:t>
            </a:r>
            <a:r>
              <a:rPr lang="fr-FR" altLang="en-US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infection</a:t>
            </a:r>
          </a:p>
        </p:txBody>
      </p:sp>
      <p:cxnSp>
        <p:nvCxnSpPr>
          <p:cNvPr id="118798" name="Connecteur droit 51"/>
          <p:cNvCxnSpPr>
            <a:cxnSpLocks noChangeShapeType="1"/>
            <a:endCxn id="118791" idx="2"/>
          </p:cNvCxnSpPr>
          <p:nvPr/>
        </p:nvCxnSpPr>
        <p:spPr bwMode="auto">
          <a:xfrm flipV="1">
            <a:off x="4443414" y="1695264"/>
            <a:ext cx="1587" cy="21926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801" name="Connecteur droit 51"/>
          <p:cNvCxnSpPr>
            <a:cxnSpLocks noChangeShapeType="1"/>
            <a:endCxn id="24" idx="2"/>
          </p:cNvCxnSpPr>
          <p:nvPr/>
        </p:nvCxnSpPr>
        <p:spPr bwMode="auto">
          <a:xfrm flipV="1">
            <a:off x="4457700" y="4124139"/>
            <a:ext cx="0" cy="11924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597694" y="1476579"/>
            <a:ext cx="7866063" cy="2246769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r>
              <a:rPr lang="fr-FR" altLang="fr-FR" sz="2000" b="1" dirty="0" smtClean="0">
                <a:solidFill>
                  <a:srgbClr val="000000"/>
                </a:solidFill>
              </a:rPr>
              <a:t>More </a:t>
            </a:r>
            <a:r>
              <a:rPr lang="fr-FR" altLang="fr-FR" sz="2000" b="1" dirty="0" err="1" smtClean="0">
                <a:solidFill>
                  <a:srgbClr val="000000"/>
                </a:solidFill>
              </a:rPr>
              <a:t>experience</a:t>
            </a:r>
            <a:r>
              <a:rPr lang="fr-FR" altLang="fr-FR" sz="2000" b="1" dirty="0" smtClean="0">
                <a:solidFill>
                  <a:srgbClr val="000000"/>
                </a:solidFill>
              </a:rPr>
              <a:t> </a:t>
            </a:r>
            <a:r>
              <a:rPr lang="fr-FR" altLang="fr-FR" sz="2000" b="1" dirty="0" err="1" smtClean="0">
                <a:solidFill>
                  <a:srgbClr val="000000"/>
                </a:solidFill>
              </a:rPr>
              <a:t>needed</a:t>
            </a:r>
            <a:r>
              <a:rPr lang="fr-FR" altLang="fr-FR" sz="2000" b="1" dirty="0" smtClean="0">
                <a:solidFill>
                  <a:srgbClr val="000000"/>
                </a:solidFill>
              </a:rPr>
              <a:t> to manage </a:t>
            </a:r>
            <a:r>
              <a:rPr lang="fr-FR" altLang="fr-FR" sz="2000" b="1" dirty="0" err="1" smtClean="0">
                <a:solidFill>
                  <a:srgbClr val="000000"/>
                </a:solidFill>
              </a:rPr>
              <a:t>ambiguous</a:t>
            </a:r>
            <a:r>
              <a:rPr lang="fr-FR" altLang="fr-FR" sz="2000" b="1" dirty="0" smtClean="0">
                <a:solidFill>
                  <a:srgbClr val="000000"/>
                </a:solidFill>
              </a:rPr>
              <a:t> tests </a:t>
            </a:r>
            <a:r>
              <a:rPr lang="fr-FR" altLang="fr-FR" sz="2000" b="1" dirty="0" err="1" smtClean="0">
                <a:solidFill>
                  <a:srgbClr val="000000"/>
                </a:solidFill>
              </a:rPr>
              <a:t>results</a:t>
            </a:r>
            <a:endParaRPr lang="fr-FR" altLang="fr-FR" sz="2000" b="1" dirty="0" smtClean="0">
              <a:solidFill>
                <a:srgbClr val="000000"/>
              </a:solidFill>
            </a:endParaRPr>
          </a:p>
          <a:p>
            <a:pPr algn="ctr" eaLnBrk="0" hangingPunct="0"/>
            <a:endParaRPr lang="fr-FR" altLang="fr-FR" sz="2000" b="1" dirty="0" smtClean="0">
              <a:solidFill>
                <a:srgbClr val="000000"/>
              </a:solidFill>
            </a:endParaRPr>
          </a:p>
          <a:p>
            <a:pPr algn="ctr" eaLnBrk="0" hangingPunct="0"/>
            <a:r>
              <a:rPr lang="fr-FR" altLang="fr-FR" sz="2000" b="1" dirty="0" smtClean="0">
                <a:solidFill>
                  <a:srgbClr val="000000"/>
                </a:solidFill>
              </a:rPr>
              <a:t>To </a:t>
            </a:r>
            <a:r>
              <a:rPr lang="fr-FR" altLang="fr-FR" sz="2000" b="1" dirty="0" err="1" smtClean="0">
                <a:solidFill>
                  <a:srgbClr val="000000"/>
                </a:solidFill>
              </a:rPr>
              <a:t>resove</a:t>
            </a:r>
            <a:r>
              <a:rPr lang="fr-FR" altLang="fr-FR" sz="2000" b="1" dirty="0" smtClean="0">
                <a:solidFill>
                  <a:srgbClr val="000000"/>
                </a:solidFill>
              </a:rPr>
              <a:t> false-positive </a:t>
            </a:r>
            <a:r>
              <a:rPr lang="fr-FR" altLang="fr-FR" sz="2000" b="1" dirty="0" err="1" smtClean="0">
                <a:solidFill>
                  <a:srgbClr val="000000"/>
                </a:solidFill>
              </a:rPr>
              <a:t>results</a:t>
            </a:r>
            <a:r>
              <a:rPr lang="fr-FR" altLang="fr-FR" sz="2000" b="1" i="1" dirty="0" smtClean="0">
                <a:solidFill>
                  <a:srgbClr val="000000"/>
                </a:solidFill>
              </a:rPr>
              <a:t>:</a:t>
            </a:r>
            <a:endParaRPr lang="fr-FR" altLang="fr-FR" sz="2000" b="1" dirty="0" smtClean="0">
              <a:solidFill>
                <a:srgbClr val="000000"/>
              </a:solidFill>
            </a:endParaRPr>
          </a:p>
          <a:p>
            <a:pPr algn="ctr" eaLnBrk="0" hangingPunct="0"/>
            <a:r>
              <a:rPr lang="fr-FR" altLang="fr-FR" sz="2000" b="1" u="sng" dirty="0" err="1" smtClean="0">
                <a:solidFill>
                  <a:srgbClr val="000000"/>
                </a:solidFill>
              </a:rPr>
              <a:t>Repeat</a:t>
            </a:r>
            <a:r>
              <a:rPr lang="fr-FR" altLang="fr-FR" sz="2000" b="1" dirty="0" smtClean="0">
                <a:solidFill>
                  <a:srgbClr val="000000"/>
                </a:solidFill>
              </a:rPr>
              <a:t> </a:t>
            </a:r>
            <a:r>
              <a:rPr lang="fr-FR" altLang="fr-FR" sz="2000" b="1" dirty="0" err="1" smtClean="0">
                <a:solidFill>
                  <a:srgbClr val="000000"/>
                </a:solidFill>
              </a:rPr>
              <a:t>testing</a:t>
            </a:r>
            <a:r>
              <a:rPr lang="fr-FR" altLang="fr-FR" sz="2000" b="1" dirty="0" smtClean="0">
                <a:solidFill>
                  <a:srgbClr val="000000"/>
                </a:solidFill>
              </a:rPr>
              <a:t>, discussion </a:t>
            </a:r>
            <a:r>
              <a:rPr lang="fr-FR" altLang="fr-FR" sz="2000" b="1" dirty="0" err="1" smtClean="0">
                <a:solidFill>
                  <a:srgbClr val="000000"/>
                </a:solidFill>
              </a:rPr>
              <a:t>between</a:t>
            </a:r>
            <a:r>
              <a:rPr lang="fr-FR" altLang="fr-FR" sz="2000" b="1" dirty="0" smtClean="0">
                <a:solidFill>
                  <a:srgbClr val="000000"/>
                </a:solidFill>
              </a:rPr>
              <a:t> </a:t>
            </a:r>
            <a:r>
              <a:rPr lang="fr-FR" altLang="fr-FR" sz="2000" b="1" dirty="0" err="1" smtClean="0">
                <a:solidFill>
                  <a:srgbClr val="000000"/>
                </a:solidFill>
              </a:rPr>
              <a:t>clinicians</a:t>
            </a:r>
            <a:r>
              <a:rPr lang="fr-FR" altLang="fr-FR" sz="2000" b="1" dirty="0" smtClean="0">
                <a:solidFill>
                  <a:srgbClr val="000000"/>
                </a:solidFill>
              </a:rPr>
              <a:t> and </a:t>
            </a:r>
            <a:r>
              <a:rPr lang="fr-FR" altLang="fr-FR" sz="2000" b="1" dirty="0" err="1" smtClean="0">
                <a:solidFill>
                  <a:srgbClr val="000000"/>
                </a:solidFill>
              </a:rPr>
              <a:t>virologists</a:t>
            </a:r>
            <a:endParaRPr lang="fr-FR" altLang="fr-FR" sz="2000" b="1" dirty="0" smtClean="0">
              <a:solidFill>
                <a:srgbClr val="000000"/>
              </a:solidFill>
            </a:endParaRPr>
          </a:p>
          <a:p>
            <a:pPr algn="ctr" eaLnBrk="0" hangingPunct="0"/>
            <a:r>
              <a:rPr lang="fr-FR" altLang="fr-FR" sz="2000" b="1" dirty="0" err="1" smtClean="0">
                <a:solidFill>
                  <a:srgbClr val="000000"/>
                </a:solidFill>
              </a:rPr>
              <a:t>Seek</a:t>
            </a:r>
            <a:r>
              <a:rPr lang="fr-FR" altLang="fr-FR" sz="2000" b="1" dirty="0" smtClean="0">
                <a:solidFill>
                  <a:srgbClr val="000000"/>
                </a:solidFill>
              </a:rPr>
              <a:t> expert opinion</a:t>
            </a:r>
          </a:p>
          <a:p>
            <a:pPr algn="ctr" eaLnBrk="0" hangingPunct="0"/>
            <a:endParaRPr lang="fr-FR" altLang="fr-FR" sz="2000" b="1" dirty="0" smtClean="0">
              <a:solidFill>
                <a:srgbClr val="000000"/>
              </a:solidFill>
            </a:endParaRPr>
          </a:p>
          <a:p>
            <a:pPr algn="ctr" eaLnBrk="0" hangingPunct="0"/>
            <a:r>
              <a:rPr lang="fr-FR" altLang="fr-FR" sz="2000" b="1" dirty="0" err="1" smtClean="0">
                <a:solidFill>
                  <a:srgbClr val="000000"/>
                </a:solidFill>
              </a:rPr>
              <a:t>PrEPline</a:t>
            </a:r>
            <a:r>
              <a:rPr lang="fr-FR" altLang="fr-FR" sz="2000" b="1" dirty="0" smtClean="0">
                <a:solidFill>
                  <a:srgbClr val="000000"/>
                </a:solidFill>
              </a:rPr>
              <a:t> </a:t>
            </a:r>
            <a:r>
              <a:rPr lang="fr-FR" altLang="fr-FR" sz="2000" b="1" dirty="0" err="1" smtClean="0">
                <a:solidFill>
                  <a:srgbClr val="000000"/>
                </a:solidFill>
              </a:rPr>
              <a:t>toll</a:t>
            </a:r>
            <a:r>
              <a:rPr lang="fr-FR" altLang="fr-FR" sz="2000" b="1" dirty="0" smtClean="0">
                <a:solidFill>
                  <a:srgbClr val="000000"/>
                </a:solidFill>
              </a:rPr>
              <a:t>-free 855-448-7737 (11 </a:t>
            </a:r>
            <a:r>
              <a:rPr lang="fr-FR" altLang="fr-FR" sz="2000" b="1" dirty="0" err="1" smtClean="0">
                <a:solidFill>
                  <a:srgbClr val="000000"/>
                </a:solidFill>
              </a:rPr>
              <a:t>am</a:t>
            </a:r>
            <a:r>
              <a:rPr lang="fr-FR" altLang="fr-FR" sz="2000" b="1" dirty="0" smtClean="0">
                <a:solidFill>
                  <a:srgbClr val="000000"/>
                </a:solidFill>
              </a:rPr>
              <a:t> – 6 pm EST)</a:t>
            </a:r>
          </a:p>
        </p:txBody>
      </p:sp>
    </p:spTree>
    <p:extLst>
      <p:ext uri="{BB962C8B-B14F-4D97-AF65-F5344CB8AC3E}">
        <p14:creationId xmlns:p14="http://schemas.microsoft.com/office/powerpoint/2010/main" val="220635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1" y="114300"/>
            <a:ext cx="8843963" cy="1028700"/>
          </a:xfrm>
          <a:solidFill>
            <a:schemeClr val="accent5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fr-FR" sz="4000" b="1" dirty="0" smtClean="0"/>
              <a:t/>
            </a:r>
            <a:br>
              <a:rPr lang="en-US" altLang="fr-FR" sz="4000" b="1" dirty="0" smtClean="0"/>
            </a:br>
            <a:r>
              <a:rPr lang="en-US" altLang="fr-FR" sz="4000" b="1" dirty="0" smtClean="0"/>
              <a:t>Treatment of HIV Infection on </a:t>
            </a:r>
            <a:r>
              <a:rPr lang="en-US" altLang="fr-FR" sz="4000" b="1" dirty="0" err="1" smtClean="0"/>
              <a:t>PrEP</a:t>
            </a:r>
            <a:r>
              <a:rPr lang="en-US" altLang="fr-FR" sz="4000" b="1" dirty="0" smtClean="0"/>
              <a:t/>
            </a:r>
            <a:br>
              <a:rPr lang="en-US" altLang="fr-FR" sz="4000" b="1" dirty="0" smtClean="0"/>
            </a:br>
            <a:endParaRPr lang="en-US" altLang="fr-FR" sz="4000" b="1" dirty="0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9238" y="1335882"/>
            <a:ext cx="8589962" cy="3283744"/>
          </a:xfrm>
        </p:spPr>
        <p:txBody>
          <a:bodyPr/>
          <a:lstStyle/>
          <a:p>
            <a:pPr>
              <a:spcBef>
                <a:spcPct val="40000"/>
              </a:spcBef>
              <a:spcAft>
                <a:spcPct val="40000"/>
              </a:spcAft>
              <a:buFont typeface="Wingdings" pitchFamily="2" charset="2"/>
              <a:buChar char="ü"/>
              <a:defRPr/>
            </a:pPr>
            <a:r>
              <a:rPr lang="en-US" altLang="fr-FR" sz="2000" dirty="0" smtClean="0"/>
              <a:t>Difficult situation to handle</a:t>
            </a:r>
            <a:endParaRPr lang="en-US" altLang="fr-FR" sz="1050" dirty="0" smtClean="0"/>
          </a:p>
          <a:p>
            <a:pPr>
              <a:spcBef>
                <a:spcPct val="40000"/>
              </a:spcBef>
              <a:spcAft>
                <a:spcPct val="40000"/>
              </a:spcAft>
              <a:buFont typeface="Wingdings" pitchFamily="2" charset="2"/>
              <a:buChar char="ü"/>
              <a:defRPr/>
            </a:pPr>
            <a:r>
              <a:rPr lang="en-US" altLang="fr-FR" sz="2000" dirty="0" smtClean="0"/>
              <a:t>Expert opinion</a:t>
            </a:r>
          </a:p>
          <a:p>
            <a:pPr marL="457200" lvl="1" indent="0">
              <a:spcBef>
                <a:spcPct val="40000"/>
              </a:spcBef>
              <a:spcAft>
                <a:spcPct val="40000"/>
              </a:spcAft>
              <a:buFontTx/>
              <a:buNone/>
              <a:defRPr/>
            </a:pPr>
            <a:r>
              <a:rPr lang="en-US" altLang="fr-FR" sz="1800" dirty="0" smtClean="0"/>
              <a:t>- Start ART immediately with a regimen with high barrier to resistance</a:t>
            </a:r>
          </a:p>
          <a:p>
            <a:pPr marL="457200" lvl="1" indent="0">
              <a:spcBef>
                <a:spcPct val="40000"/>
              </a:spcBef>
              <a:spcAft>
                <a:spcPct val="40000"/>
              </a:spcAft>
              <a:buFontTx/>
              <a:buNone/>
              <a:defRPr/>
            </a:pPr>
            <a:r>
              <a:rPr lang="en-US" altLang="fr-FR" sz="1800" dirty="0" smtClean="0"/>
              <a:t>- TDF or TAF/FTC (or AZT/3TC) as the backbone</a:t>
            </a:r>
          </a:p>
          <a:p>
            <a:pPr marL="457200" lvl="1" indent="0">
              <a:spcBef>
                <a:spcPct val="40000"/>
              </a:spcBef>
              <a:spcAft>
                <a:spcPct val="40000"/>
              </a:spcAft>
              <a:buFontTx/>
              <a:buNone/>
              <a:defRPr/>
            </a:pPr>
            <a:r>
              <a:rPr lang="en-US" altLang="fr-FR" sz="1800" dirty="0" smtClean="0"/>
              <a:t>- Boosted </a:t>
            </a:r>
            <a:r>
              <a:rPr lang="en-US" altLang="fr-FR" sz="1800" dirty="0" err="1" smtClean="0"/>
              <a:t>Darunavir</a:t>
            </a:r>
            <a:r>
              <a:rPr lang="en-US" altLang="fr-FR" sz="1800" dirty="0" smtClean="0"/>
              <a:t>/</a:t>
            </a:r>
            <a:r>
              <a:rPr lang="en-US" altLang="fr-FR" sz="1800" dirty="0" err="1"/>
              <a:t>L</a:t>
            </a:r>
            <a:r>
              <a:rPr lang="en-US" altLang="fr-FR" sz="1800" dirty="0" err="1" smtClean="0"/>
              <a:t>opinavir</a:t>
            </a:r>
            <a:r>
              <a:rPr lang="en-US" altLang="fr-FR" sz="1800" dirty="0" smtClean="0"/>
              <a:t> or </a:t>
            </a:r>
            <a:r>
              <a:rPr lang="en-US" altLang="fr-FR" sz="1800" dirty="0" err="1" smtClean="0"/>
              <a:t>Dolutegravir</a:t>
            </a:r>
            <a:r>
              <a:rPr lang="en-US" altLang="fr-FR" sz="1800" dirty="0" smtClean="0"/>
              <a:t>/</a:t>
            </a:r>
            <a:r>
              <a:rPr lang="en-US" altLang="fr-FR" sz="1800" dirty="0" err="1" smtClean="0"/>
              <a:t>Bictegravir</a:t>
            </a:r>
            <a:r>
              <a:rPr lang="en-US" altLang="fr-FR" sz="1800" dirty="0" smtClean="0"/>
              <a:t> (unless pregnancy of childbearing potential)</a:t>
            </a:r>
          </a:p>
          <a:p>
            <a:pPr marL="457200" lvl="1" indent="0">
              <a:spcBef>
                <a:spcPct val="40000"/>
              </a:spcBef>
              <a:spcAft>
                <a:spcPct val="40000"/>
              </a:spcAft>
              <a:buFontTx/>
              <a:buNone/>
              <a:defRPr/>
            </a:pPr>
            <a:r>
              <a:rPr lang="en-US" altLang="fr-FR" sz="1800" dirty="0" smtClean="0"/>
              <a:t>- Simplify regimen when resistance genotype available</a:t>
            </a:r>
          </a:p>
          <a:p>
            <a:pPr marL="457200" lvl="1" indent="0">
              <a:spcBef>
                <a:spcPct val="40000"/>
              </a:spcBef>
              <a:spcAft>
                <a:spcPct val="40000"/>
              </a:spcAft>
              <a:buFontTx/>
              <a:buNone/>
              <a:defRPr/>
            </a:pPr>
            <a:r>
              <a:rPr lang="en-US" altLang="fr-FR" sz="1800" dirty="0" smtClean="0"/>
              <a:t>- Reinforce adherence to ART</a:t>
            </a:r>
          </a:p>
          <a:p>
            <a:pPr marL="457200" lvl="1" indent="0">
              <a:spcBef>
                <a:spcPct val="40000"/>
              </a:spcBef>
              <a:spcAft>
                <a:spcPct val="40000"/>
              </a:spcAft>
              <a:buFontTx/>
              <a:buNone/>
              <a:defRPr/>
            </a:pPr>
            <a:r>
              <a:rPr lang="en-US" altLang="fr-FR" sz="2000" dirty="0"/>
              <a:t> </a:t>
            </a:r>
            <a:endParaRPr lang="en-US" altLang="fr-FR" sz="2000" dirty="0" smtClean="0"/>
          </a:p>
          <a:p>
            <a:pPr>
              <a:spcBef>
                <a:spcPct val="40000"/>
              </a:spcBef>
              <a:spcAft>
                <a:spcPct val="40000"/>
              </a:spcAft>
              <a:buFont typeface="Wingdings" pitchFamily="2" charset="2"/>
              <a:buChar char="ü"/>
              <a:defRPr/>
            </a:pPr>
            <a:endParaRPr lang="en-US" altLang="fr-FR" sz="2800" dirty="0" smtClean="0"/>
          </a:p>
          <a:p>
            <a:pPr marL="0" indent="0">
              <a:spcBef>
                <a:spcPct val="40000"/>
              </a:spcBef>
              <a:spcAft>
                <a:spcPct val="40000"/>
              </a:spcAft>
              <a:buFontTx/>
              <a:buNone/>
              <a:defRPr/>
            </a:pPr>
            <a:endParaRPr lang="en-US" altLang="fr-FR" sz="2800" dirty="0" smtClean="0"/>
          </a:p>
          <a:p>
            <a:pPr marL="0" indent="0">
              <a:spcBef>
                <a:spcPct val="40000"/>
              </a:spcBef>
              <a:spcAft>
                <a:spcPct val="40000"/>
              </a:spcAft>
              <a:buFontTx/>
              <a:buNone/>
              <a:defRPr/>
            </a:pPr>
            <a:endParaRPr lang="en-US" altLang="fr-FR" sz="2800" dirty="0" smtClean="0"/>
          </a:p>
        </p:txBody>
      </p:sp>
      <p:sp>
        <p:nvSpPr>
          <p:cNvPr id="134148" name="ZoneTexte 1"/>
          <p:cNvSpPr txBox="1">
            <a:spLocks noChangeArrowheads="1"/>
          </p:cNvSpPr>
          <p:nvPr/>
        </p:nvSpPr>
        <p:spPr bwMode="auto">
          <a:xfrm>
            <a:off x="6477000" y="4833938"/>
            <a:ext cx="2518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fr-FR" altLang="fr-FR" dirty="0" smtClean="0">
                <a:solidFill>
                  <a:srgbClr val="000000"/>
                </a:solidFill>
              </a:rPr>
              <a:t>DHHS 2019 guidelines</a:t>
            </a:r>
          </a:p>
        </p:txBody>
      </p:sp>
    </p:spTree>
    <p:extLst>
      <p:ext uri="{BB962C8B-B14F-4D97-AF65-F5344CB8AC3E}">
        <p14:creationId xmlns:p14="http://schemas.microsoft.com/office/powerpoint/2010/main" val="223784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14300"/>
            <a:ext cx="8610600" cy="1028700"/>
          </a:xfrm>
          <a:solidFill>
            <a:schemeClr val="accent5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fr-FR" sz="4000" b="1" dirty="0" smtClean="0"/>
              <a:t/>
            </a:r>
            <a:br>
              <a:rPr lang="en-US" altLang="fr-FR" sz="4000" b="1" dirty="0" smtClean="0"/>
            </a:br>
            <a:r>
              <a:rPr lang="en-US" altLang="fr-FR" sz="4000" b="1" dirty="0" smtClean="0"/>
              <a:t>Summary</a:t>
            </a:r>
            <a:br>
              <a:rPr lang="en-US" altLang="fr-FR" sz="4000" b="1" dirty="0" smtClean="0"/>
            </a:br>
            <a:endParaRPr lang="en-US" altLang="fr-FR" sz="4000" b="1" dirty="0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2343" y="1276350"/>
            <a:ext cx="8894763" cy="3283744"/>
          </a:xfrm>
        </p:spPr>
        <p:txBody>
          <a:bodyPr/>
          <a:lstStyle/>
          <a:p>
            <a:pPr>
              <a:spcBef>
                <a:spcPct val="40000"/>
              </a:spcBef>
              <a:spcAft>
                <a:spcPct val="40000"/>
              </a:spcAft>
              <a:buFont typeface="Wingdings" pitchFamily="2" charset="2"/>
              <a:buChar char="§"/>
              <a:defRPr/>
            </a:pPr>
            <a:r>
              <a:rPr lang="en-US" altLang="fr-FR" sz="2400" dirty="0" smtClean="0"/>
              <a:t>PrEP with oral TDF/FTC is very effective when taken</a:t>
            </a:r>
          </a:p>
          <a:p>
            <a:pPr>
              <a:spcBef>
                <a:spcPct val="40000"/>
              </a:spcBef>
              <a:spcAft>
                <a:spcPct val="40000"/>
              </a:spcAft>
              <a:buFont typeface="Wingdings" pitchFamily="2" charset="2"/>
              <a:buChar char="§"/>
              <a:defRPr/>
            </a:pPr>
            <a:r>
              <a:rPr lang="en-US" altLang="fr-FR" sz="2400" dirty="0" smtClean="0"/>
              <a:t>Rule out acute HIV-infection before starting PrEP</a:t>
            </a:r>
          </a:p>
          <a:p>
            <a:pPr>
              <a:spcBef>
                <a:spcPct val="40000"/>
              </a:spcBef>
              <a:spcAft>
                <a:spcPct val="40000"/>
              </a:spcAft>
              <a:buFont typeface="Wingdings" pitchFamily="2" charset="2"/>
              <a:buChar char="§"/>
              <a:defRPr/>
            </a:pPr>
            <a:r>
              <a:rPr lang="en-US" altLang="fr-FR" sz="2400" dirty="0" smtClean="0"/>
              <a:t>Repeat HIV tests at 1 month and every 3 months</a:t>
            </a:r>
          </a:p>
          <a:p>
            <a:pPr>
              <a:spcBef>
                <a:spcPct val="40000"/>
              </a:spcBef>
              <a:spcAft>
                <a:spcPct val="40000"/>
              </a:spcAft>
              <a:buFont typeface="Wingdings" pitchFamily="2" charset="2"/>
              <a:buChar char="§"/>
              <a:defRPr/>
            </a:pPr>
            <a:r>
              <a:rPr lang="en-US" altLang="fr-FR" sz="2400" dirty="0" smtClean="0"/>
              <a:t>Rare true biomedical failures but most feared </a:t>
            </a:r>
          </a:p>
          <a:p>
            <a:pPr>
              <a:spcBef>
                <a:spcPct val="40000"/>
              </a:spcBef>
              <a:spcAft>
                <a:spcPct val="40000"/>
              </a:spcAft>
              <a:buFont typeface="Wingdings" pitchFamily="2" charset="2"/>
              <a:buChar char="§"/>
              <a:defRPr/>
            </a:pPr>
            <a:r>
              <a:rPr lang="en-US" altLang="fr-FR" sz="2400" dirty="0" smtClean="0"/>
              <a:t>Thorough investigation of biomedical failures</a:t>
            </a:r>
          </a:p>
          <a:p>
            <a:pPr>
              <a:spcBef>
                <a:spcPct val="40000"/>
              </a:spcBef>
              <a:spcAft>
                <a:spcPct val="40000"/>
              </a:spcAft>
              <a:buFont typeface="Wingdings" pitchFamily="2" charset="2"/>
              <a:buChar char="§"/>
              <a:defRPr/>
            </a:pPr>
            <a:r>
              <a:rPr lang="en-US" altLang="fr-FR" sz="2400" dirty="0"/>
              <a:t>M</a:t>
            </a:r>
            <a:r>
              <a:rPr lang="en-US" altLang="fr-FR" sz="2400" dirty="0" smtClean="0"/>
              <a:t>anage false-positive HIV tests </a:t>
            </a:r>
          </a:p>
          <a:p>
            <a:pPr marL="0" indent="0">
              <a:spcBef>
                <a:spcPct val="40000"/>
              </a:spcBef>
              <a:spcAft>
                <a:spcPct val="40000"/>
              </a:spcAft>
              <a:buFontTx/>
              <a:buNone/>
              <a:defRPr/>
            </a:pPr>
            <a:endParaRPr lang="en-US" altLang="fr-FR" sz="2800" dirty="0" smtClean="0"/>
          </a:p>
          <a:p>
            <a:pPr marL="0" indent="0">
              <a:spcBef>
                <a:spcPct val="40000"/>
              </a:spcBef>
              <a:spcAft>
                <a:spcPct val="40000"/>
              </a:spcAft>
              <a:buFontTx/>
              <a:buNone/>
              <a:defRPr/>
            </a:pPr>
            <a:endParaRPr lang="en-US" altLang="fr-FR" sz="2800" dirty="0" smtClean="0"/>
          </a:p>
          <a:p>
            <a:pPr marL="0" indent="0">
              <a:spcBef>
                <a:spcPct val="40000"/>
              </a:spcBef>
              <a:spcAft>
                <a:spcPct val="40000"/>
              </a:spcAft>
              <a:buFontTx/>
              <a:buNone/>
              <a:defRPr/>
            </a:pPr>
            <a:endParaRPr lang="en-US" alt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val="256353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114300"/>
            <a:ext cx="6324600" cy="514350"/>
          </a:xfrm>
          <a:solidFill>
            <a:schemeClr val="accent5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altLang="fr-FR" sz="3600" b="1" dirty="0"/>
              <a:t>Acknowledgments</a:t>
            </a:r>
            <a:endParaRPr lang="en-US" altLang="fr-FR" sz="3600" b="1" dirty="0" smtClean="0"/>
          </a:p>
        </p:txBody>
      </p:sp>
      <p:pic>
        <p:nvPicPr>
          <p:cNvPr id="149507" name="Picture 10" descr="logo_an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4160044"/>
            <a:ext cx="172720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08" name="Picture 10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1" y="3508772"/>
            <a:ext cx="1819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09" name="Picture 2" descr="C:\Users\549637\AppData\Local\Microsoft\Windows\Temporary Internet Files\Content.Outlook\H2OOR11A\IMG_58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2" b="21962"/>
          <a:stretch>
            <a:fillRect/>
          </a:stretch>
        </p:blipFill>
        <p:spPr bwMode="auto">
          <a:xfrm>
            <a:off x="2209800" y="790435"/>
            <a:ext cx="4522788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3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62425" y="3451622"/>
            <a:ext cx="908050" cy="6810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11" name="AutoShape 14" descr="Résultat de recherche d'images pour &quot;hopital saint-louis&quot;"/>
          <p:cNvSpPr>
            <a:spLocks noChangeAspect="1" noChangeArrowheads="1"/>
          </p:cNvSpPr>
          <p:nvPr/>
        </p:nvSpPr>
        <p:spPr bwMode="auto">
          <a:xfrm>
            <a:off x="155575" y="-1302544"/>
            <a:ext cx="9525000" cy="272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9512" name="AutoShape 16" descr="Résultat de recherche d'images pour &quot;hopital saint-louis&quot;"/>
          <p:cNvSpPr>
            <a:spLocks noChangeAspect="1" noChangeArrowheads="1"/>
          </p:cNvSpPr>
          <p:nvPr/>
        </p:nvSpPr>
        <p:spPr bwMode="auto">
          <a:xfrm>
            <a:off x="307975" y="-1188244"/>
            <a:ext cx="9525000" cy="272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fr-FR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33137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7401" y="3508773"/>
            <a:ext cx="2066925" cy="58697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39" name="Picture 1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5576" y="769144"/>
            <a:ext cx="1292225" cy="9715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0" name="Picture 2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0814" y="1615679"/>
            <a:ext cx="1292225" cy="12501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2" name="Picture 2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6838" y="2058591"/>
            <a:ext cx="1376362" cy="103227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3" name="Picture 2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37450" y="2045494"/>
            <a:ext cx="1506538" cy="100607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8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4569619"/>
            <a:ext cx="2603500" cy="453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149519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1" y="762000"/>
            <a:ext cx="1330325" cy="97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149520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9" y="3594498"/>
            <a:ext cx="1690687" cy="34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149521" name="Picture 19" descr="Résultat de recherche d'images pour &quot;twitter&quot;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1" y="4549379"/>
            <a:ext cx="638175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22" name="Rectangle 1"/>
          <p:cNvSpPr>
            <a:spLocks noChangeArrowheads="1"/>
          </p:cNvSpPr>
          <p:nvPr/>
        </p:nvSpPr>
        <p:spPr bwMode="auto">
          <a:xfrm>
            <a:off x="7010400" y="4605338"/>
            <a:ext cx="18421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mtClean="0">
                <a:solidFill>
                  <a:srgbClr val="000000"/>
                </a:solidFill>
                <a:latin typeface="Arial" pitchFamily="34" charset="0"/>
              </a:rPr>
              <a:t>@jmmolinaparis</a:t>
            </a:r>
          </a:p>
        </p:txBody>
      </p:sp>
      <p:pic>
        <p:nvPicPr>
          <p:cNvPr id="149523" name="Picture 20" descr="C:\Users\549637\AppData\Local\Microsoft\Windows\Temporary Internet Files\Content.Outlook\H2OOR11A\Universite_Paris_logo_vertical_1000px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6" y="3467101"/>
            <a:ext cx="1146175" cy="85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366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20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8600" y="114300"/>
            <a:ext cx="8382000" cy="100965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fr-FR" sz="2400" b="1" kern="0" dirty="0" smtClean="0">
                <a:solidFill>
                  <a:srgbClr val="000000"/>
                </a:solidFill>
              </a:rPr>
              <a:t>Time to </a:t>
            </a:r>
            <a:r>
              <a:rPr lang="en-US" altLang="fr-FR" sz="2400" b="1" kern="0" dirty="0" err="1" smtClean="0">
                <a:solidFill>
                  <a:srgbClr val="000000"/>
                </a:solidFill>
              </a:rPr>
              <a:t>Virologic</a:t>
            </a:r>
            <a:r>
              <a:rPr lang="en-US" altLang="fr-FR" sz="2400" b="1" kern="0" dirty="0" smtClean="0">
                <a:solidFill>
                  <a:srgbClr val="000000"/>
                </a:solidFill>
              </a:rPr>
              <a:t> Rebound after ART Interruption in Persons Treated during </a:t>
            </a:r>
            <a:r>
              <a:rPr lang="en-US" altLang="fr-FR" sz="2400" b="1" kern="0" dirty="0" err="1" smtClean="0">
                <a:solidFill>
                  <a:srgbClr val="000000"/>
                </a:solidFill>
              </a:rPr>
              <a:t>Fiebig</a:t>
            </a:r>
            <a:r>
              <a:rPr lang="en-US" altLang="fr-FR" sz="2400" b="1" kern="0" dirty="0" smtClean="0">
                <a:solidFill>
                  <a:srgbClr val="000000"/>
                </a:solidFill>
              </a:rPr>
              <a:t> I Acute HIV Infection</a:t>
            </a:r>
          </a:p>
        </p:txBody>
      </p:sp>
      <p:sp>
        <p:nvSpPr>
          <p:cNvPr id="121859" name="ZoneTexte 3"/>
          <p:cNvSpPr txBox="1">
            <a:spLocks noChangeArrowheads="1"/>
          </p:cNvSpPr>
          <p:nvPr/>
        </p:nvSpPr>
        <p:spPr bwMode="auto">
          <a:xfrm>
            <a:off x="4686300" y="4820842"/>
            <a:ext cx="44080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fr-FR" altLang="fr-FR" sz="1400" smtClean="0">
                <a:solidFill>
                  <a:srgbClr val="000000"/>
                </a:solidFill>
              </a:rPr>
              <a:t>Colby DJ et al RV411 study group Nat Medicine 2018</a:t>
            </a:r>
          </a:p>
        </p:txBody>
      </p:sp>
      <p:pic>
        <p:nvPicPr>
          <p:cNvPr id="121860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428750"/>
            <a:ext cx="5776912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861050" y="1281411"/>
            <a:ext cx="3282950" cy="36933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200000"/>
              </a:lnSpc>
              <a:buFont typeface="Wingdings" panose="05000000000000000000" pitchFamily="2" charset="2"/>
              <a:buChar char="§"/>
              <a:defRPr/>
            </a:pPr>
            <a:r>
              <a:rPr lang="fr-F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 Pts (7 men, 1 </a:t>
            </a:r>
            <a:r>
              <a:rPr lang="fr-FR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woman</a:t>
            </a:r>
            <a:r>
              <a:rPr lang="fr-F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 marL="342900" indent="-342900" eaLnBrk="0" hangingPunct="0">
              <a:lnSpc>
                <a:spcPct val="200000"/>
              </a:lnSpc>
              <a:buFont typeface="Wingdings" panose="05000000000000000000" pitchFamily="2" charset="2"/>
              <a:buChar char="§"/>
              <a:defRPr/>
            </a:pPr>
            <a:r>
              <a:rPr lang="fr-FR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Treated</a:t>
            </a:r>
            <a:r>
              <a:rPr lang="fr-F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during</a:t>
            </a:r>
            <a:r>
              <a:rPr lang="fr-F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Fiebig</a:t>
            </a:r>
            <a:r>
              <a:rPr lang="fr-F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</a:t>
            </a:r>
          </a:p>
          <a:p>
            <a:pPr marL="342900" indent="-342900" eaLnBrk="0" hangingPunct="0">
              <a:lnSpc>
                <a:spcPct val="200000"/>
              </a:lnSpc>
              <a:buFont typeface="Wingdings" panose="05000000000000000000" pitchFamily="2" charset="2"/>
              <a:buChar char="§"/>
              <a:defRPr/>
            </a:pPr>
            <a:r>
              <a:rPr lang="fr-FR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Median</a:t>
            </a:r>
            <a:r>
              <a:rPr lang="fr-F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ART: 2.8 </a:t>
            </a:r>
            <a:r>
              <a:rPr lang="fr-FR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years</a:t>
            </a:r>
            <a:endParaRPr lang="fr-FR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lnSpc>
                <a:spcPct val="200000"/>
              </a:lnSpc>
              <a:buFont typeface="Wingdings" panose="05000000000000000000" pitchFamily="2" charset="2"/>
              <a:buChar char="§"/>
              <a:defRPr/>
            </a:pPr>
            <a:r>
              <a:rPr lang="fr-F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All </a:t>
            </a:r>
            <a:r>
              <a:rPr lang="fr-FR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rebounded</a:t>
            </a:r>
            <a:r>
              <a:rPr lang="fr-F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&gt; 20 c/ml</a:t>
            </a:r>
          </a:p>
          <a:p>
            <a:pPr marL="342900" indent="-342900" eaLnBrk="0" hangingPunct="0">
              <a:lnSpc>
                <a:spcPct val="200000"/>
              </a:lnSpc>
              <a:buFont typeface="Wingdings" panose="05000000000000000000" pitchFamily="2" charset="2"/>
              <a:buChar char="§"/>
              <a:defRPr/>
            </a:pPr>
            <a:r>
              <a:rPr lang="fr-FR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Median</a:t>
            </a:r>
            <a:r>
              <a:rPr lang="fr-F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time : 26 </a:t>
            </a:r>
            <a:r>
              <a:rPr lang="fr-FR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days</a:t>
            </a:r>
            <a:endParaRPr lang="fr-FR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lnSpc>
                <a:spcPct val="200000"/>
              </a:lnSpc>
              <a:buFont typeface="Wingdings" panose="05000000000000000000" pitchFamily="2" charset="2"/>
              <a:buChar char="§"/>
              <a:defRPr/>
            </a:pPr>
            <a:r>
              <a:rPr lang="fr-F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Range: 13 to 48 </a:t>
            </a:r>
            <a:r>
              <a:rPr lang="fr-FR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days</a:t>
            </a:r>
            <a:endParaRPr lang="fr-FR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fr-FR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84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re 1"/>
          <p:cNvSpPr>
            <a:spLocks noGrp="1"/>
          </p:cNvSpPr>
          <p:nvPr>
            <p:ph type="title"/>
          </p:nvPr>
        </p:nvSpPr>
        <p:spPr>
          <a:xfrm>
            <a:off x="288926" y="114300"/>
            <a:ext cx="8537575" cy="808435"/>
          </a:xfrm>
          <a:solidFill>
            <a:schemeClr val="accent5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fr-FR" altLang="fr-FR" sz="3200" b="1" dirty="0" smtClean="0"/>
              <a:t>Positive HIV Test </a:t>
            </a:r>
            <a:r>
              <a:rPr lang="fr-FR" altLang="fr-FR" sz="3200" b="1" dirty="0" err="1" smtClean="0"/>
              <a:t>Results</a:t>
            </a:r>
            <a:r>
              <a:rPr lang="fr-FR" altLang="fr-FR" sz="3200" b="1" dirty="0" smtClean="0"/>
              <a:t> in a PrEP User 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5171173"/>
              </p:ext>
            </p:extLst>
          </p:nvPr>
        </p:nvGraphicFramePr>
        <p:xfrm>
          <a:off x="152401" y="2000250"/>
          <a:ext cx="8839199" cy="2920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556841"/>
                <a:gridCol w="1643559"/>
                <a:gridCol w="1066800"/>
                <a:gridCol w="2057400"/>
                <a:gridCol w="1295399"/>
              </a:tblGrid>
              <a:tr h="480032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err="1" smtClean="0">
                          <a:solidFill>
                            <a:schemeClr val="tx1"/>
                          </a:solidFill>
                        </a:rPr>
                        <a:t>Days</a:t>
                      </a:r>
                      <a:r>
                        <a:rPr lang="fr-FR" sz="1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000" dirty="0" err="1" smtClean="0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fr-FR" sz="1000" dirty="0" smtClean="0">
                          <a:solidFill>
                            <a:schemeClr val="tx1"/>
                          </a:solidFill>
                        </a:rPr>
                        <a:t> first pos.</a:t>
                      </a:r>
                      <a:r>
                        <a:rPr lang="fr-FR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000" dirty="0" smtClean="0">
                          <a:solidFill>
                            <a:schemeClr val="tx1"/>
                          </a:solidFill>
                        </a:rPr>
                        <a:t>test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34276" marB="3427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err="1" smtClean="0">
                          <a:solidFill>
                            <a:schemeClr val="tx1"/>
                          </a:solidFill>
                        </a:rPr>
                        <a:t>Determine</a:t>
                      </a:r>
                      <a:r>
                        <a:rPr lang="fr-FR" sz="1000" dirty="0" smtClean="0">
                          <a:solidFill>
                            <a:schemeClr val="tx1"/>
                          </a:solidFill>
                        </a:rPr>
                        <a:t> HIV1/2 Ag/Ab Combo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34276" marB="3427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err="1" smtClean="0">
                          <a:solidFill>
                            <a:schemeClr val="tx1"/>
                          </a:solidFill>
                        </a:rPr>
                        <a:t>Instrumented</a:t>
                      </a:r>
                      <a:r>
                        <a:rPr lang="fr-FR" sz="1000" baseline="0" dirty="0" smtClean="0">
                          <a:solidFill>
                            <a:schemeClr val="tx1"/>
                          </a:solidFill>
                        </a:rPr>
                        <a:t> Ag/Ab test (Architect, </a:t>
                      </a:r>
                    </a:p>
                    <a:p>
                      <a:pPr algn="ctr"/>
                      <a:r>
                        <a:rPr lang="fr-FR" sz="1000" baseline="0" dirty="0" smtClean="0">
                          <a:solidFill>
                            <a:schemeClr val="tx1"/>
                          </a:solidFill>
                        </a:rPr>
                        <a:t>Bio-Rad GS)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34276" marB="3427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solidFill>
                            <a:schemeClr val="tx1"/>
                          </a:solidFill>
                        </a:rPr>
                        <a:t>HIV Ab POC</a:t>
                      </a:r>
                    </a:p>
                    <a:p>
                      <a:pPr algn="ctr"/>
                      <a:r>
                        <a:rPr lang="fr-FR" sz="1000" dirty="0" smtClean="0">
                          <a:solidFill>
                            <a:schemeClr val="tx1"/>
                          </a:solidFill>
                        </a:rPr>
                        <a:t>Tests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34276" marB="3427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err="1" smtClean="0">
                          <a:solidFill>
                            <a:schemeClr val="tx1"/>
                          </a:solidFill>
                        </a:rPr>
                        <a:t>Geenius</a:t>
                      </a:r>
                      <a:r>
                        <a:rPr lang="fr-FR" sz="1000" dirty="0" smtClean="0">
                          <a:solidFill>
                            <a:schemeClr val="tx1"/>
                          </a:solidFill>
                        </a:rPr>
                        <a:t> HIV1/2 suppl.</a:t>
                      </a:r>
                      <a:r>
                        <a:rPr lang="fr-FR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000" dirty="0" err="1" smtClean="0">
                          <a:solidFill>
                            <a:schemeClr val="tx1"/>
                          </a:solidFill>
                        </a:rPr>
                        <a:t>assay</a:t>
                      </a:r>
                      <a:endParaRPr lang="fr-FR" sz="1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34276" marB="3427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solidFill>
                            <a:schemeClr val="tx1"/>
                          </a:solidFill>
                        </a:rPr>
                        <a:t>HIV-1</a:t>
                      </a:r>
                      <a:r>
                        <a:rPr lang="fr-FR" sz="1000" baseline="0" dirty="0" smtClean="0">
                          <a:solidFill>
                            <a:schemeClr val="tx1"/>
                          </a:solidFill>
                        </a:rPr>
                        <a:t> Viral </a:t>
                      </a:r>
                      <a:r>
                        <a:rPr lang="fr-FR" sz="1000" baseline="0" dirty="0" err="1" smtClean="0">
                          <a:solidFill>
                            <a:schemeClr val="tx1"/>
                          </a:solidFill>
                        </a:rPr>
                        <a:t>Load</a:t>
                      </a:r>
                      <a:r>
                        <a:rPr lang="fr-FR" sz="1000" baseline="0" dirty="0" smtClean="0">
                          <a:solidFill>
                            <a:schemeClr val="tx1"/>
                          </a:solidFill>
                        </a:rPr>
                        <a:t> c/ml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34276" marB="34276">
                    <a:solidFill>
                      <a:srgbClr val="FFC000"/>
                    </a:solidFill>
                  </a:tcPr>
                </a:tc>
              </a:tr>
              <a:tr h="263937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0</a:t>
                      </a:r>
                      <a:endParaRPr lang="fr-FR" sz="1200" b="1" dirty="0"/>
                    </a:p>
                  </a:txBody>
                  <a:tcPr marL="91432" marR="91432" marT="34276" marB="34276"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Ag</a:t>
                      </a:r>
                      <a:r>
                        <a:rPr lang="fr-FR" sz="1000" b="1" baseline="0" dirty="0" smtClean="0"/>
                        <a:t> pos</a:t>
                      </a:r>
                      <a:r>
                        <a:rPr lang="fr-FR" sz="1000" baseline="0" dirty="0" smtClean="0"/>
                        <a:t>., Ab </a:t>
                      </a:r>
                      <a:r>
                        <a:rPr lang="fr-FR" sz="1000" baseline="0" dirty="0" err="1" smtClean="0"/>
                        <a:t>neg</a:t>
                      </a:r>
                      <a:r>
                        <a:rPr lang="fr-FR" sz="1000" baseline="0" dirty="0" smtClean="0"/>
                        <a:t>. </a:t>
                      </a:r>
                      <a:r>
                        <a:rPr lang="fr-FR" sz="1000" dirty="0" smtClean="0"/>
                        <a:t> </a:t>
                      </a:r>
                      <a:endParaRPr lang="fr-FR" sz="1000" dirty="0"/>
                    </a:p>
                  </a:txBody>
                  <a:tcPr marL="91432" marR="91432" marT="34276" marB="342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err="1" smtClean="0"/>
                        <a:t>Neg</a:t>
                      </a:r>
                      <a:r>
                        <a:rPr lang="fr-FR" sz="1000" dirty="0" smtClean="0"/>
                        <a:t>.</a:t>
                      </a:r>
                      <a:r>
                        <a:rPr lang="fr-FR" sz="1000" baseline="0" dirty="0" smtClean="0"/>
                        <a:t> </a:t>
                      </a:r>
                      <a:endParaRPr lang="fr-FR" sz="1000" dirty="0"/>
                    </a:p>
                  </a:txBody>
                  <a:tcPr marL="91432" marR="91432" marT="34276" marB="342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err="1" smtClean="0"/>
                        <a:t>Neg</a:t>
                      </a:r>
                      <a:r>
                        <a:rPr lang="fr-FR" sz="1000" dirty="0" smtClean="0"/>
                        <a:t>.</a:t>
                      </a:r>
                      <a:r>
                        <a:rPr lang="fr-FR" sz="1000" baseline="0" dirty="0" smtClean="0"/>
                        <a:t> </a:t>
                      </a:r>
                      <a:endParaRPr lang="fr-FR" sz="1000" dirty="0"/>
                    </a:p>
                  </a:txBody>
                  <a:tcPr marL="91432" marR="91432" marT="34276" marB="342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err="1" smtClean="0"/>
                        <a:t>Neg</a:t>
                      </a:r>
                      <a:r>
                        <a:rPr lang="fr-FR" sz="1000" dirty="0" smtClean="0"/>
                        <a:t>.</a:t>
                      </a:r>
                      <a:r>
                        <a:rPr lang="fr-FR" sz="1000" baseline="0" dirty="0" smtClean="0"/>
                        <a:t> </a:t>
                      </a:r>
                      <a:endParaRPr lang="fr-FR" sz="1000" dirty="0"/>
                    </a:p>
                  </a:txBody>
                  <a:tcPr marL="91432" marR="91432" marT="34276" marB="342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TND*</a:t>
                      </a:r>
                      <a:endParaRPr lang="fr-FR" sz="1000" dirty="0"/>
                    </a:p>
                  </a:txBody>
                  <a:tcPr marL="91432" marR="91432" marT="34276" marB="34276"/>
                </a:tc>
              </a:tr>
              <a:tr h="263937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12</a:t>
                      </a:r>
                      <a:endParaRPr lang="fr-FR" sz="1200" b="1" dirty="0"/>
                    </a:p>
                  </a:txBody>
                  <a:tcPr marL="91432" marR="91432" marT="34276" marB="34276"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Ag</a:t>
                      </a:r>
                      <a:r>
                        <a:rPr lang="fr-FR" sz="1000" b="1" baseline="0" dirty="0" smtClean="0"/>
                        <a:t> pos</a:t>
                      </a:r>
                      <a:r>
                        <a:rPr lang="fr-FR" sz="1000" baseline="0" dirty="0" smtClean="0"/>
                        <a:t>., Ab </a:t>
                      </a:r>
                      <a:r>
                        <a:rPr lang="fr-FR" sz="1000" baseline="0" dirty="0" err="1" smtClean="0"/>
                        <a:t>neg</a:t>
                      </a:r>
                      <a:r>
                        <a:rPr lang="fr-FR" sz="1000" baseline="0" smtClean="0"/>
                        <a:t>. </a:t>
                      </a:r>
                      <a:r>
                        <a:rPr lang="fr-FR" sz="1000" smtClean="0"/>
                        <a:t> </a:t>
                      </a:r>
                      <a:endParaRPr lang="fr-FR" sz="1000" dirty="0"/>
                    </a:p>
                  </a:txBody>
                  <a:tcPr marL="91432" marR="91432" marT="34276" marB="342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err="1" smtClean="0"/>
                        <a:t>Neg</a:t>
                      </a:r>
                      <a:r>
                        <a:rPr lang="fr-FR" sz="1000" dirty="0" smtClean="0"/>
                        <a:t>.</a:t>
                      </a:r>
                      <a:r>
                        <a:rPr lang="fr-FR" sz="1000" baseline="0" dirty="0" smtClean="0"/>
                        <a:t> </a:t>
                      </a:r>
                      <a:endParaRPr lang="fr-FR" sz="1000" dirty="0"/>
                    </a:p>
                  </a:txBody>
                  <a:tcPr marL="91432" marR="91432" marT="34276" marB="342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err="1" smtClean="0"/>
                        <a:t>Neg</a:t>
                      </a:r>
                      <a:r>
                        <a:rPr lang="fr-FR" sz="1000" dirty="0" smtClean="0"/>
                        <a:t>.</a:t>
                      </a:r>
                      <a:r>
                        <a:rPr lang="fr-FR" sz="1000" baseline="0" dirty="0" smtClean="0"/>
                        <a:t> </a:t>
                      </a:r>
                      <a:endParaRPr lang="fr-FR" sz="1000" dirty="0"/>
                    </a:p>
                  </a:txBody>
                  <a:tcPr marL="91432" marR="91432" marT="34276" marB="342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err="1" smtClean="0"/>
                        <a:t>Neg</a:t>
                      </a:r>
                      <a:r>
                        <a:rPr lang="fr-FR" sz="1000" dirty="0" smtClean="0"/>
                        <a:t>.</a:t>
                      </a:r>
                      <a:r>
                        <a:rPr lang="fr-FR" sz="1000" baseline="0" dirty="0" smtClean="0"/>
                        <a:t> </a:t>
                      </a:r>
                      <a:endParaRPr lang="fr-FR" sz="1000" dirty="0"/>
                    </a:p>
                  </a:txBody>
                  <a:tcPr marL="91432" marR="91432" marT="34276" marB="3427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TND</a:t>
                      </a:r>
                    </a:p>
                  </a:txBody>
                  <a:tcPr marL="91432" marR="91432" marT="34276" marB="34276"/>
                </a:tc>
              </a:tr>
              <a:tr h="263937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16</a:t>
                      </a:r>
                      <a:endParaRPr lang="fr-FR" sz="1200" b="1" dirty="0"/>
                    </a:p>
                  </a:txBody>
                  <a:tcPr marL="91432" marR="91432" marT="34276" marB="34276"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Ag</a:t>
                      </a:r>
                      <a:r>
                        <a:rPr lang="fr-FR" sz="1000" b="1" baseline="0" dirty="0" smtClean="0"/>
                        <a:t> pos</a:t>
                      </a:r>
                      <a:r>
                        <a:rPr lang="fr-FR" sz="1000" baseline="0" dirty="0" smtClean="0"/>
                        <a:t>., Ab </a:t>
                      </a:r>
                      <a:r>
                        <a:rPr lang="fr-FR" sz="1000" baseline="0" dirty="0" err="1" smtClean="0"/>
                        <a:t>neg</a:t>
                      </a:r>
                      <a:r>
                        <a:rPr lang="fr-FR" sz="1000" baseline="0" dirty="0" smtClean="0"/>
                        <a:t>. </a:t>
                      </a:r>
                      <a:r>
                        <a:rPr lang="fr-FR" sz="1000" dirty="0" smtClean="0"/>
                        <a:t> </a:t>
                      </a:r>
                      <a:endParaRPr lang="fr-FR" sz="1000" dirty="0"/>
                    </a:p>
                  </a:txBody>
                  <a:tcPr marL="91432" marR="91432" marT="34276" marB="342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err="1" smtClean="0"/>
                        <a:t>Neg</a:t>
                      </a:r>
                      <a:r>
                        <a:rPr lang="fr-FR" sz="1000" dirty="0" smtClean="0"/>
                        <a:t>.</a:t>
                      </a:r>
                      <a:r>
                        <a:rPr lang="fr-FR" sz="1000" baseline="0" dirty="0" smtClean="0"/>
                        <a:t> </a:t>
                      </a:r>
                      <a:endParaRPr lang="fr-FR" sz="1000" dirty="0"/>
                    </a:p>
                  </a:txBody>
                  <a:tcPr marL="91432" marR="91432" marT="34276" marB="342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err="1" smtClean="0"/>
                        <a:t>Neg</a:t>
                      </a:r>
                      <a:r>
                        <a:rPr lang="fr-FR" sz="1000" dirty="0" smtClean="0"/>
                        <a:t>.</a:t>
                      </a:r>
                      <a:r>
                        <a:rPr lang="fr-FR" sz="1000" baseline="0" dirty="0" smtClean="0"/>
                        <a:t> </a:t>
                      </a:r>
                      <a:endParaRPr lang="fr-FR" sz="1000" dirty="0"/>
                    </a:p>
                  </a:txBody>
                  <a:tcPr marL="91432" marR="91432" marT="34276" marB="342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err="1" smtClean="0"/>
                        <a:t>Neg</a:t>
                      </a:r>
                      <a:r>
                        <a:rPr lang="fr-FR" sz="1000" dirty="0" smtClean="0"/>
                        <a:t>.</a:t>
                      </a:r>
                      <a:r>
                        <a:rPr lang="fr-FR" sz="1000" baseline="0" dirty="0" smtClean="0"/>
                        <a:t> </a:t>
                      </a:r>
                      <a:endParaRPr lang="fr-FR" sz="1000" dirty="0"/>
                    </a:p>
                  </a:txBody>
                  <a:tcPr marL="91432" marR="91432" marT="34276" marB="3427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TND</a:t>
                      </a:r>
                    </a:p>
                  </a:txBody>
                  <a:tcPr marL="91432" marR="91432" marT="34276" marB="34276"/>
                </a:tc>
              </a:tr>
              <a:tr h="256027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21</a:t>
                      </a:r>
                      <a:endParaRPr lang="fr-FR" sz="1200" b="1" dirty="0"/>
                    </a:p>
                  </a:txBody>
                  <a:tcPr marL="91432" marR="91432" marT="34276" marB="34276"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Ag</a:t>
                      </a:r>
                      <a:r>
                        <a:rPr lang="fr-FR" sz="1000" b="1" baseline="0" dirty="0" smtClean="0"/>
                        <a:t> pos</a:t>
                      </a:r>
                      <a:r>
                        <a:rPr lang="fr-FR" sz="1000" baseline="0" dirty="0" smtClean="0"/>
                        <a:t>., Ab </a:t>
                      </a:r>
                      <a:r>
                        <a:rPr lang="fr-FR" sz="1000" baseline="0" dirty="0" err="1" smtClean="0"/>
                        <a:t>neg</a:t>
                      </a:r>
                      <a:r>
                        <a:rPr lang="fr-FR" sz="1000" baseline="0" dirty="0" smtClean="0"/>
                        <a:t>. </a:t>
                      </a:r>
                      <a:r>
                        <a:rPr lang="fr-FR" sz="1000" dirty="0" smtClean="0"/>
                        <a:t> </a:t>
                      </a:r>
                      <a:endParaRPr lang="fr-FR" sz="1000" dirty="0"/>
                    </a:p>
                  </a:txBody>
                  <a:tcPr marL="91432" marR="91432" marT="34276" marB="342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err="1" smtClean="0"/>
                        <a:t>Neg</a:t>
                      </a:r>
                      <a:r>
                        <a:rPr lang="fr-FR" sz="1000" dirty="0" smtClean="0"/>
                        <a:t>.</a:t>
                      </a:r>
                      <a:r>
                        <a:rPr lang="fr-FR" sz="1000" baseline="0" dirty="0" smtClean="0"/>
                        <a:t> </a:t>
                      </a:r>
                      <a:endParaRPr lang="fr-FR" sz="1000" dirty="0"/>
                    </a:p>
                  </a:txBody>
                  <a:tcPr marL="91432" marR="91432" marT="34276" marB="342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err="1" smtClean="0"/>
                        <a:t>Neg</a:t>
                      </a:r>
                      <a:r>
                        <a:rPr lang="fr-FR" sz="1000" dirty="0" smtClean="0"/>
                        <a:t>.</a:t>
                      </a:r>
                      <a:r>
                        <a:rPr lang="fr-FR" sz="1000" baseline="0" dirty="0" smtClean="0"/>
                        <a:t> </a:t>
                      </a:r>
                      <a:endParaRPr lang="fr-FR" sz="1000" dirty="0"/>
                    </a:p>
                  </a:txBody>
                  <a:tcPr marL="91432" marR="91432" marT="34276" marB="342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err="1" smtClean="0"/>
                        <a:t>Neg</a:t>
                      </a:r>
                      <a:r>
                        <a:rPr lang="fr-FR" sz="1000" dirty="0" smtClean="0"/>
                        <a:t>.</a:t>
                      </a:r>
                      <a:r>
                        <a:rPr lang="fr-FR" sz="1000" baseline="0" dirty="0" smtClean="0"/>
                        <a:t> </a:t>
                      </a:r>
                      <a:r>
                        <a:rPr lang="fr-FR" sz="1000" b="1" baseline="0" dirty="0" smtClean="0"/>
                        <a:t>HIV-2 </a:t>
                      </a:r>
                      <a:r>
                        <a:rPr lang="fr-FR" sz="1000" b="1" baseline="0" dirty="0" err="1" smtClean="0"/>
                        <a:t>indeterminate</a:t>
                      </a:r>
                      <a:endParaRPr lang="fr-FR" sz="1000" b="1" dirty="0"/>
                    </a:p>
                  </a:txBody>
                  <a:tcPr marL="91432" marR="91432" marT="34276" marB="3427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TND</a:t>
                      </a:r>
                    </a:p>
                  </a:txBody>
                  <a:tcPr marL="91432" marR="91432" marT="34276" marB="34276"/>
                </a:tc>
              </a:tr>
              <a:tr h="263937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29</a:t>
                      </a:r>
                      <a:endParaRPr lang="fr-FR" sz="1200" b="1" dirty="0"/>
                    </a:p>
                  </a:txBody>
                  <a:tcPr marL="91432" marR="91432" marT="34276" marB="34276"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Ag</a:t>
                      </a:r>
                      <a:r>
                        <a:rPr lang="fr-FR" sz="1000" b="1" baseline="0" dirty="0" smtClean="0"/>
                        <a:t> pos</a:t>
                      </a:r>
                      <a:r>
                        <a:rPr lang="fr-FR" sz="1000" baseline="0" dirty="0" smtClean="0"/>
                        <a:t>., Ab </a:t>
                      </a:r>
                      <a:r>
                        <a:rPr lang="fr-FR" sz="1000" baseline="0" dirty="0" err="1" smtClean="0"/>
                        <a:t>neg</a:t>
                      </a:r>
                      <a:r>
                        <a:rPr lang="fr-FR" sz="1000" baseline="0" dirty="0" smtClean="0"/>
                        <a:t>. </a:t>
                      </a:r>
                      <a:r>
                        <a:rPr lang="fr-FR" sz="1000" dirty="0" smtClean="0"/>
                        <a:t> </a:t>
                      </a:r>
                      <a:endParaRPr lang="fr-FR" sz="1000" dirty="0"/>
                    </a:p>
                  </a:txBody>
                  <a:tcPr marL="91432" marR="91432" marT="34276" marB="342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err="1" smtClean="0"/>
                        <a:t>Neg</a:t>
                      </a:r>
                      <a:r>
                        <a:rPr lang="fr-FR" sz="1000" dirty="0" smtClean="0"/>
                        <a:t>.</a:t>
                      </a:r>
                      <a:r>
                        <a:rPr lang="fr-FR" sz="1000" baseline="0" dirty="0" smtClean="0"/>
                        <a:t> </a:t>
                      </a:r>
                      <a:endParaRPr lang="fr-FR" sz="1000" dirty="0"/>
                    </a:p>
                  </a:txBody>
                  <a:tcPr marL="91432" marR="91432" marT="34276" marB="342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err="1" smtClean="0"/>
                        <a:t>Neg</a:t>
                      </a:r>
                      <a:r>
                        <a:rPr lang="fr-FR" sz="1000" dirty="0" smtClean="0"/>
                        <a:t>.</a:t>
                      </a:r>
                      <a:r>
                        <a:rPr lang="fr-FR" sz="1000" baseline="0" dirty="0" smtClean="0"/>
                        <a:t> </a:t>
                      </a:r>
                      <a:endParaRPr lang="fr-FR" sz="1000" dirty="0"/>
                    </a:p>
                  </a:txBody>
                  <a:tcPr marL="91432" marR="91432" marT="34276" marB="342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err="1" smtClean="0"/>
                        <a:t>Neg</a:t>
                      </a:r>
                      <a:r>
                        <a:rPr lang="fr-FR" sz="1000" dirty="0" smtClean="0"/>
                        <a:t>.</a:t>
                      </a:r>
                      <a:r>
                        <a:rPr lang="fr-FR" sz="1000" baseline="0" dirty="0" smtClean="0"/>
                        <a:t> </a:t>
                      </a:r>
                      <a:endParaRPr lang="fr-FR" sz="1000" dirty="0"/>
                    </a:p>
                  </a:txBody>
                  <a:tcPr marL="91432" marR="91432" marT="34276" marB="3427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TND</a:t>
                      </a:r>
                    </a:p>
                  </a:txBody>
                  <a:tcPr marL="91432" marR="91432" marT="34276" marB="34276"/>
                </a:tc>
              </a:tr>
              <a:tr h="25034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36</a:t>
                      </a:r>
                      <a:endParaRPr lang="fr-FR" sz="1200" b="1" dirty="0"/>
                    </a:p>
                  </a:txBody>
                  <a:tcPr marL="91432" marR="91432" marT="34276" marB="3427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/>
                        <a:t>Ag</a:t>
                      </a:r>
                      <a:r>
                        <a:rPr lang="fr-FR" sz="1000" b="1" baseline="0" dirty="0" smtClean="0"/>
                        <a:t> pos</a:t>
                      </a:r>
                      <a:r>
                        <a:rPr lang="fr-FR" sz="1000" baseline="0" dirty="0" smtClean="0"/>
                        <a:t>., Ab </a:t>
                      </a:r>
                      <a:r>
                        <a:rPr lang="fr-FR" sz="1000" baseline="0" dirty="0" err="1" smtClean="0"/>
                        <a:t>neg</a:t>
                      </a:r>
                      <a:r>
                        <a:rPr lang="fr-FR" sz="1000" baseline="0" dirty="0" smtClean="0"/>
                        <a:t>. </a:t>
                      </a:r>
                      <a:r>
                        <a:rPr lang="fr-FR" sz="1000" dirty="0" smtClean="0"/>
                        <a:t> </a:t>
                      </a:r>
                    </a:p>
                  </a:txBody>
                  <a:tcPr marL="91432" marR="91432" marT="34276" marB="3427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err="1" smtClean="0"/>
                        <a:t>Neg</a:t>
                      </a:r>
                      <a:r>
                        <a:rPr lang="fr-FR" sz="1000" dirty="0" smtClean="0"/>
                        <a:t>.</a:t>
                      </a:r>
                      <a:r>
                        <a:rPr lang="fr-FR" sz="1000" baseline="0" dirty="0" smtClean="0"/>
                        <a:t> </a:t>
                      </a:r>
                      <a:endParaRPr lang="fr-FR" sz="1000" dirty="0" smtClean="0"/>
                    </a:p>
                  </a:txBody>
                  <a:tcPr marL="91432" marR="91432" marT="34276" marB="3427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err="1" smtClean="0"/>
                        <a:t>Neg</a:t>
                      </a:r>
                      <a:r>
                        <a:rPr lang="fr-FR" sz="1000" dirty="0" smtClean="0"/>
                        <a:t>.</a:t>
                      </a:r>
                      <a:r>
                        <a:rPr lang="fr-FR" sz="1000" baseline="0" dirty="0" smtClean="0"/>
                        <a:t> </a:t>
                      </a:r>
                      <a:endParaRPr lang="fr-FR" sz="1000" dirty="0" smtClean="0"/>
                    </a:p>
                  </a:txBody>
                  <a:tcPr marL="91432" marR="91432" marT="34276" marB="3427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err="1" smtClean="0"/>
                        <a:t>Neg</a:t>
                      </a:r>
                      <a:r>
                        <a:rPr lang="fr-FR" sz="1000" dirty="0" smtClean="0"/>
                        <a:t>.</a:t>
                      </a:r>
                      <a:r>
                        <a:rPr lang="fr-FR" sz="1000" baseline="0" dirty="0" smtClean="0"/>
                        <a:t> </a:t>
                      </a:r>
                      <a:r>
                        <a:rPr lang="fr-FR" sz="1000" b="1" baseline="0" dirty="0" smtClean="0"/>
                        <a:t>HIV-2 </a:t>
                      </a:r>
                      <a:r>
                        <a:rPr lang="fr-FR" sz="1000" b="1" baseline="0" dirty="0" err="1" smtClean="0"/>
                        <a:t>indeterminate</a:t>
                      </a:r>
                      <a:endParaRPr lang="fr-FR" sz="1000" b="1" dirty="0" smtClean="0"/>
                    </a:p>
                  </a:txBody>
                  <a:tcPr marL="91432" marR="91432" marT="34276" marB="3427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TND</a:t>
                      </a:r>
                    </a:p>
                  </a:txBody>
                  <a:tcPr marL="91432" marR="91432" marT="34276" marB="34276"/>
                </a:tc>
              </a:tr>
              <a:tr h="271559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52</a:t>
                      </a:r>
                      <a:endParaRPr lang="fr-FR" sz="1200" b="1" dirty="0"/>
                    </a:p>
                  </a:txBody>
                  <a:tcPr marL="91432" marR="91432" marT="34276" marB="3427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/>
                        <a:t>Ag</a:t>
                      </a:r>
                      <a:r>
                        <a:rPr lang="fr-FR" sz="1000" b="1" baseline="0" dirty="0" smtClean="0"/>
                        <a:t> pos</a:t>
                      </a:r>
                      <a:r>
                        <a:rPr lang="fr-FR" sz="1000" baseline="0" dirty="0" smtClean="0"/>
                        <a:t>., Ab </a:t>
                      </a:r>
                      <a:r>
                        <a:rPr lang="fr-FR" sz="1000" baseline="0" dirty="0" err="1" smtClean="0"/>
                        <a:t>neg</a:t>
                      </a:r>
                      <a:r>
                        <a:rPr lang="fr-FR" sz="1000" baseline="0" dirty="0" smtClean="0"/>
                        <a:t>. </a:t>
                      </a:r>
                      <a:r>
                        <a:rPr lang="fr-FR" sz="1000" dirty="0" smtClean="0"/>
                        <a:t> </a:t>
                      </a:r>
                    </a:p>
                  </a:txBody>
                  <a:tcPr marL="91432" marR="91432" marT="34276" marB="3427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err="1" smtClean="0"/>
                        <a:t>Neg</a:t>
                      </a:r>
                      <a:r>
                        <a:rPr lang="fr-FR" sz="1000" dirty="0" smtClean="0"/>
                        <a:t>.</a:t>
                      </a:r>
                      <a:r>
                        <a:rPr lang="fr-FR" sz="1000" baseline="0" dirty="0" smtClean="0"/>
                        <a:t> </a:t>
                      </a:r>
                      <a:endParaRPr lang="fr-FR" sz="1000" dirty="0" smtClean="0"/>
                    </a:p>
                  </a:txBody>
                  <a:tcPr marL="91432" marR="91432" marT="34276" marB="3427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err="1" smtClean="0"/>
                        <a:t>Neg</a:t>
                      </a:r>
                      <a:r>
                        <a:rPr lang="fr-FR" sz="1000" dirty="0" smtClean="0"/>
                        <a:t>.</a:t>
                      </a:r>
                      <a:r>
                        <a:rPr lang="fr-FR" sz="1000" baseline="0" dirty="0" smtClean="0"/>
                        <a:t> </a:t>
                      </a:r>
                      <a:endParaRPr lang="fr-FR" sz="1000" dirty="0" smtClean="0"/>
                    </a:p>
                  </a:txBody>
                  <a:tcPr marL="91432" marR="91432" marT="34276" marB="3427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err="1" smtClean="0"/>
                        <a:t>Neg</a:t>
                      </a:r>
                      <a:r>
                        <a:rPr lang="fr-FR" sz="1000" dirty="0" smtClean="0"/>
                        <a:t>.</a:t>
                      </a:r>
                      <a:r>
                        <a:rPr lang="fr-FR" sz="1000" baseline="0" dirty="0" smtClean="0"/>
                        <a:t> </a:t>
                      </a:r>
                      <a:r>
                        <a:rPr lang="fr-FR" sz="1000" b="1" baseline="0" dirty="0" smtClean="0"/>
                        <a:t>HIV-2 </a:t>
                      </a:r>
                      <a:r>
                        <a:rPr lang="fr-FR" sz="1000" b="1" baseline="0" dirty="0" err="1" smtClean="0"/>
                        <a:t>indeterminate</a:t>
                      </a:r>
                      <a:endParaRPr lang="fr-FR" sz="1000" b="1" dirty="0" smtClean="0"/>
                    </a:p>
                  </a:txBody>
                  <a:tcPr marL="91432" marR="91432" marT="34276" marB="3427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TND</a:t>
                      </a:r>
                    </a:p>
                  </a:txBody>
                  <a:tcPr marL="91432" marR="91432" marT="34276" marB="34276"/>
                </a:tc>
              </a:tr>
              <a:tr h="296528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57</a:t>
                      </a:r>
                      <a:endParaRPr lang="fr-FR" sz="1200" b="1" dirty="0"/>
                    </a:p>
                  </a:txBody>
                  <a:tcPr marL="91432" marR="91432" marT="34276" marB="34276"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Ag</a:t>
                      </a:r>
                      <a:r>
                        <a:rPr lang="fr-FR" sz="1000" b="1" baseline="0" dirty="0" smtClean="0"/>
                        <a:t> pos</a:t>
                      </a:r>
                      <a:r>
                        <a:rPr lang="fr-FR" sz="1000" baseline="0" dirty="0" smtClean="0"/>
                        <a:t>., Ab </a:t>
                      </a:r>
                      <a:r>
                        <a:rPr lang="fr-FR" sz="1000" baseline="0" dirty="0" err="1" smtClean="0"/>
                        <a:t>neg</a:t>
                      </a:r>
                      <a:r>
                        <a:rPr lang="fr-FR" sz="1000" baseline="0" dirty="0" smtClean="0"/>
                        <a:t>. </a:t>
                      </a:r>
                      <a:r>
                        <a:rPr lang="fr-FR" sz="1000" dirty="0" smtClean="0"/>
                        <a:t> </a:t>
                      </a:r>
                      <a:endParaRPr lang="fr-FR" sz="1000" dirty="0"/>
                    </a:p>
                  </a:txBody>
                  <a:tcPr marL="91432" marR="91432" marT="34276" marB="342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err="1" smtClean="0"/>
                        <a:t>Neg</a:t>
                      </a:r>
                      <a:r>
                        <a:rPr lang="fr-FR" sz="1000" dirty="0" smtClean="0"/>
                        <a:t>.</a:t>
                      </a:r>
                      <a:r>
                        <a:rPr lang="fr-FR" sz="1000" baseline="0" dirty="0" smtClean="0"/>
                        <a:t> </a:t>
                      </a:r>
                      <a:endParaRPr lang="fr-FR" sz="1000" dirty="0"/>
                    </a:p>
                  </a:txBody>
                  <a:tcPr marL="91432" marR="91432" marT="34276" marB="342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err="1" smtClean="0"/>
                        <a:t>Neg</a:t>
                      </a:r>
                      <a:r>
                        <a:rPr lang="fr-FR" sz="1000" dirty="0" smtClean="0"/>
                        <a:t>.</a:t>
                      </a:r>
                      <a:r>
                        <a:rPr lang="fr-FR" sz="1000" baseline="0" dirty="0" smtClean="0"/>
                        <a:t> </a:t>
                      </a:r>
                      <a:endParaRPr lang="fr-FR" sz="1000" dirty="0"/>
                    </a:p>
                  </a:txBody>
                  <a:tcPr marL="91432" marR="91432" marT="34276" marB="342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err="1" smtClean="0"/>
                        <a:t>Neg</a:t>
                      </a:r>
                      <a:r>
                        <a:rPr lang="fr-FR" sz="1000" dirty="0" smtClean="0"/>
                        <a:t>.</a:t>
                      </a:r>
                      <a:r>
                        <a:rPr lang="fr-FR" sz="1000" baseline="0" dirty="0" smtClean="0"/>
                        <a:t> </a:t>
                      </a:r>
                      <a:r>
                        <a:rPr lang="fr-FR" sz="1000" b="1" baseline="0" dirty="0" smtClean="0"/>
                        <a:t>HIV-2 </a:t>
                      </a:r>
                      <a:r>
                        <a:rPr lang="fr-FR" sz="1000" b="1" baseline="0" dirty="0" err="1" smtClean="0"/>
                        <a:t>indeterminate</a:t>
                      </a:r>
                      <a:endParaRPr lang="fr-FR" sz="1000" b="1" dirty="0"/>
                    </a:p>
                  </a:txBody>
                  <a:tcPr marL="91432" marR="91432" marT="34276" marB="3427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TND</a:t>
                      </a:r>
                    </a:p>
                  </a:txBody>
                  <a:tcPr marL="91432" marR="91432" marT="34276" marB="34276"/>
                </a:tc>
              </a:tr>
              <a:tr h="263937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70</a:t>
                      </a:r>
                      <a:endParaRPr lang="fr-FR" sz="1200" b="1" dirty="0"/>
                    </a:p>
                  </a:txBody>
                  <a:tcPr marL="91432" marR="91432" marT="34276" marB="3427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/>
                        <a:t>Ag</a:t>
                      </a:r>
                      <a:r>
                        <a:rPr lang="fr-FR" sz="1000" b="1" baseline="0" dirty="0" smtClean="0"/>
                        <a:t> pos</a:t>
                      </a:r>
                      <a:r>
                        <a:rPr lang="fr-FR" sz="1000" baseline="0" dirty="0" smtClean="0"/>
                        <a:t>., Ab </a:t>
                      </a:r>
                      <a:r>
                        <a:rPr lang="fr-FR" sz="1000" baseline="0" dirty="0" err="1" smtClean="0"/>
                        <a:t>neg</a:t>
                      </a:r>
                      <a:r>
                        <a:rPr lang="fr-FR" sz="1000" baseline="0" dirty="0" smtClean="0"/>
                        <a:t>. </a:t>
                      </a:r>
                      <a:r>
                        <a:rPr lang="fr-FR" sz="1000" dirty="0" smtClean="0"/>
                        <a:t> </a:t>
                      </a:r>
                    </a:p>
                  </a:txBody>
                  <a:tcPr marL="91432" marR="91432" marT="34276" marB="3427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err="1" smtClean="0"/>
                        <a:t>Neg</a:t>
                      </a:r>
                      <a:r>
                        <a:rPr lang="fr-FR" sz="1000" dirty="0" smtClean="0"/>
                        <a:t>.</a:t>
                      </a:r>
                      <a:r>
                        <a:rPr lang="fr-FR" sz="1000" baseline="0" dirty="0" smtClean="0"/>
                        <a:t> </a:t>
                      </a:r>
                      <a:endParaRPr lang="fr-FR" sz="1000" dirty="0" smtClean="0"/>
                    </a:p>
                  </a:txBody>
                  <a:tcPr marL="91432" marR="91432" marT="34276" marB="3427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err="1" smtClean="0"/>
                        <a:t>Neg</a:t>
                      </a:r>
                      <a:r>
                        <a:rPr lang="fr-FR" sz="1000" dirty="0" smtClean="0"/>
                        <a:t>.</a:t>
                      </a:r>
                      <a:r>
                        <a:rPr lang="fr-FR" sz="1000" baseline="0" dirty="0" smtClean="0"/>
                        <a:t> </a:t>
                      </a:r>
                      <a:endParaRPr lang="fr-FR" sz="1000" dirty="0" smtClean="0"/>
                    </a:p>
                  </a:txBody>
                  <a:tcPr marL="91432" marR="91432" marT="34276" marB="3427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err="1" smtClean="0"/>
                        <a:t>Neg</a:t>
                      </a:r>
                      <a:r>
                        <a:rPr lang="fr-FR" sz="1000" dirty="0" smtClean="0"/>
                        <a:t>.</a:t>
                      </a:r>
                      <a:r>
                        <a:rPr lang="fr-FR" sz="1000" baseline="0" dirty="0" smtClean="0"/>
                        <a:t> </a:t>
                      </a:r>
                      <a:endParaRPr lang="fr-FR" sz="1000" dirty="0" smtClean="0"/>
                    </a:p>
                  </a:txBody>
                  <a:tcPr marL="91432" marR="91432" marT="34276" marB="3427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TND</a:t>
                      </a:r>
                    </a:p>
                  </a:txBody>
                  <a:tcPr marL="91432" marR="91432" marT="34276" marB="34276"/>
                </a:tc>
              </a:tr>
            </a:tbl>
          </a:graphicData>
        </a:graphic>
      </p:graphicFrame>
      <p:sp>
        <p:nvSpPr>
          <p:cNvPr id="117842" name="ZoneTexte 4"/>
          <p:cNvSpPr txBox="1">
            <a:spLocks noChangeArrowheads="1"/>
          </p:cNvSpPr>
          <p:nvPr/>
        </p:nvSpPr>
        <p:spPr bwMode="auto">
          <a:xfrm>
            <a:off x="29977" y="895350"/>
            <a:ext cx="9353550" cy="102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fr-FR" altLang="fr-FR" sz="1400" dirty="0" smtClean="0">
                <a:solidFill>
                  <a:srgbClr val="000000"/>
                </a:solidFill>
              </a:rPr>
              <a:t>34-y man, PrEP &gt; 1y, </a:t>
            </a:r>
            <a:r>
              <a:rPr lang="fr-FR" altLang="fr-FR" sz="1400" dirty="0" err="1" smtClean="0">
                <a:solidFill>
                  <a:srgbClr val="000000"/>
                </a:solidFill>
              </a:rPr>
              <a:t>tested</a:t>
            </a:r>
            <a:r>
              <a:rPr lang="fr-FR" altLang="fr-FR" sz="1400" dirty="0" smtClean="0">
                <a:solidFill>
                  <a:srgbClr val="000000"/>
                </a:solidFill>
              </a:rPr>
              <a:t> </a:t>
            </a:r>
            <a:r>
              <a:rPr lang="fr-FR" altLang="fr-FR" sz="1400" dirty="0" err="1" smtClean="0">
                <a:solidFill>
                  <a:srgbClr val="000000"/>
                </a:solidFill>
              </a:rPr>
              <a:t>neg</a:t>
            </a:r>
            <a:r>
              <a:rPr lang="fr-FR" altLang="fr-FR" sz="1400" dirty="0" smtClean="0">
                <a:solidFill>
                  <a:srgbClr val="000000"/>
                </a:solidFill>
              </a:rPr>
              <a:t>. </a:t>
            </a:r>
            <a:r>
              <a:rPr lang="fr-FR" altLang="fr-FR" sz="1400" dirty="0" err="1" smtClean="0">
                <a:solidFill>
                  <a:srgbClr val="000000"/>
                </a:solidFill>
              </a:rPr>
              <a:t>with</a:t>
            </a:r>
            <a:r>
              <a:rPr lang="fr-FR" altLang="fr-FR" sz="1400" dirty="0" smtClean="0">
                <a:solidFill>
                  <a:srgbClr val="000000"/>
                </a:solidFill>
              </a:rPr>
              <a:t> GS HIV Combo Ag/Ab EIA (Bio-Rad), excellent </a:t>
            </a:r>
            <a:r>
              <a:rPr lang="fr-FR" altLang="fr-FR" sz="1400" dirty="0" err="1" smtClean="0">
                <a:solidFill>
                  <a:srgbClr val="000000"/>
                </a:solidFill>
              </a:rPr>
              <a:t>adherence</a:t>
            </a:r>
            <a:endParaRPr lang="fr-FR" altLang="fr-FR" sz="1400" dirty="0" smtClean="0">
              <a:solidFill>
                <a:srgbClr val="000000"/>
              </a:solidFill>
            </a:endParaRP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fr-FR" altLang="fr-FR" sz="1400" dirty="0" err="1" smtClean="0">
                <a:solidFill>
                  <a:srgbClr val="000000"/>
                </a:solidFill>
              </a:rPr>
              <a:t>Enters</a:t>
            </a:r>
            <a:r>
              <a:rPr lang="fr-FR" altLang="fr-FR" sz="1400" dirty="0" smtClean="0">
                <a:solidFill>
                  <a:srgbClr val="000000"/>
                </a:solidFill>
              </a:rPr>
              <a:t> a </a:t>
            </a:r>
            <a:r>
              <a:rPr lang="fr-FR" altLang="fr-FR" sz="1400" dirty="0" err="1" smtClean="0">
                <a:solidFill>
                  <a:srgbClr val="000000"/>
                </a:solidFill>
              </a:rPr>
              <a:t>study</a:t>
            </a:r>
            <a:r>
              <a:rPr lang="fr-FR" altLang="fr-FR" sz="1400" dirty="0" smtClean="0">
                <a:solidFill>
                  <a:srgbClr val="000000"/>
                </a:solidFill>
              </a:rPr>
              <a:t> to </a:t>
            </a:r>
            <a:r>
              <a:rPr lang="fr-FR" altLang="fr-FR" sz="1400" dirty="0" err="1" smtClean="0">
                <a:solidFill>
                  <a:srgbClr val="000000"/>
                </a:solidFill>
              </a:rPr>
              <a:t>evaluate</a:t>
            </a:r>
            <a:r>
              <a:rPr lang="fr-FR" altLang="fr-FR" sz="1400" dirty="0" smtClean="0">
                <a:solidFill>
                  <a:srgbClr val="000000"/>
                </a:solidFill>
              </a:rPr>
              <a:t> performance of POC tests </a:t>
            </a:r>
            <a:r>
              <a:rPr lang="fr-FR" altLang="fr-FR" sz="1400" dirty="0" err="1" smtClean="0">
                <a:solidFill>
                  <a:srgbClr val="000000"/>
                </a:solidFill>
              </a:rPr>
              <a:t>while</a:t>
            </a:r>
            <a:r>
              <a:rPr lang="fr-FR" altLang="fr-FR" sz="1400" dirty="0" smtClean="0">
                <a:solidFill>
                  <a:srgbClr val="000000"/>
                </a:solidFill>
              </a:rPr>
              <a:t> </a:t>
            </a:r>
            <a:r>
              <a:rPr lang="fr-FR" altLang="fr-FR" sz="1400" u="sng" dirty="0" err="1" smtClean="0">
                <a:solidFill>
                  <a:srgbClr val="000000"/>
                </a:solidFill>
              </a:rPr>
              <a:t>remaining</a:t>
            </a:r>
            <a:r>
              <a:rPr lang="fr-FR" altLang="fr-FR" sz="1400" u="sng" dirty="0" smtClean="0">
                <a:solidFill>
                  <a:srgbClr val="000000"/>
                </a:solidFill>
              </a:rPr>
              <a:t> on PrEP</a:t>
            </a: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fr-FR" altLang="fr-FR" sz="1400" dirty="0" err="1" smtClean="0">
                <a:solidFill>
                  <a:srgbClr val="000000"/>
                </a:solidFill>
              </a:rPr>
              <a:t>Determine</a:t>
            </a:r>
            <a:r>
              <a:rPr lang="fr-FR" altLang="fr-FR" sz="1400" dirty="0" smtClean="0">
                <a:solidFill>
                  <a:srgbClr val="000000"/>
                </a:solidFill>
              </a:rPr>
              <a:t> HIV-1/2 Combo (</a:t>
            </a:r>
            <a:r>
              <a:rPr lang="fr-FR" altLang="fr-FR" sz="1400" dirty="0" err="1" smtClean="0">
                <a:solidFill>
                  <a:srgbClr val="000000"/>
                </a:solidFill>
              </a:rPr>
              <a:t>Alere</a:t>
            </a:r>
            <a:r>
              <a:rPr lang="fr-FR" altLang="fr-FR" sz="1400" dirty="0" smtClean="0">
                <a:solidFill>
                  <a:srgbClr val="000000"/>
                </a:solidFill>
              </a:rPr>
              <a:t>): </a:t>
            </a:r>
            <a:r>
              <a:rPr lang="fr-FR" altLang="fr-FR" sz="1400" dirty="0" smtClean="0">
                <a:solidFill>
                  <a:srgbClr val="FF0000"/>
                </a:solidFill>
              </a:rPr>
              <a:t>p24 Ag pos., Ab </a:t>
            </a:r>
            <a:r>
              <a:rPr lang="fr-FR" altLang="fr-FR" sz="1400" dirty="0" err="1" smtClean="0">
                <a:solidFill>
                  <a:srgbClr val="FF0000"/>
                </a:solidFill>
              </a:rPr>
              <a:t>neg</a:t>
            </a:r>
            <a:r>
              <a:rPr lang="fr-FR" altLang="fr-FR" sz="1400" dirty="0" smtClean="0">
                <a:solidFill>
                  <a:srgbClr val="FF0000"/>
                </a:solidFill>
              </a:rPr>
              <a:t>., </a:t>
            </a:r>
            <a:r>
              <a:rPr lang="fr-FR" altLang="fr-FR" sz="1400" dirty="0" smtClean="0">
                <a:solidFill>
                  <a:srgbClr val="000000"/>
                </a:solidFill>
              </a:rPr>
              <a:t>acute HIV-infection ? </a:t>
            </a:r>
          </a:p>
        </p:txBody>
      </p:sp>
      <p:sp>
        <p:nvSpPr>
          <p:cNvPr id="117843" name="ZoneTexte 29"/>
          <p:cNvSpPr txBox="1">
            <a:spLocks noChangeArrowheads="1"/>
          </p:cNvSpPr>
          <p:nvPr/>
        </p:nvSpPr>
        <p:spPr bwMode="auto">
          <a:xfrm>
            <a:off x="7065584" y="4882311"/>
            <a:ext cx="2064969" cy="27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fr-FR" altLang="fr-FR" sz="1200" dirty="0" err="1" smtClean="0">
                <a:solidFill>
                  <a:srgbClr val="000000"/>
                </a:solidFill>
              </a:rPr>
              <a:t>Stekler</a:t>
            </a:r>
            <a:r>
              <a:rPr lang="fr-FR" altLang="fr-FR" sz="1200" dirty="0" smtClean="0">
                <a:solidFill>
                  <a:srgbClr val="000000"/>
                </a:solidFill>
              </a:rPr>
              <a:t> JD et al. OFID 2018</a:t>
            </a:r>
          </a:p>
        </p:txBody>
      </p:sp>
      <p:sp>
        <p:nvSpPr>
          <p:cNvPr id="117844" name="ZoneTexte 2"/>
          <p:cNvSpPr txBox="1">
            <a:spLocks noChangeArrowheads="1"/>
          </p:cNvSpPr>
          <p:nvPr/>
        </p:nvSpPr>
        <p:spPr bwMode="auto">
          <a:xfrm>
            <a:off x="152401" y="4962525"/>
            <a:ext cx="149752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fr-FR" altLang="fr-FR" sz="1100" smtClean="0">
                <a:solidFill>
                  <a:srgbClr val="000000"/>
                </a:solidFill>
              </a:rPr>
              <a:t>* Target not detected</a:t>
            </a:r>
          </a:p>
        </p:txBody>
      </p:sp>
    </p:spTree>
    <p:extLst>
      <p:ext uri="{BB962C8B-B14F-4D97-AF65-F5344CB8AC3E}">
        <p14:creationId xmlns:p14="http://schemas.microsoft.com/office/powerpoint/2010/main" val="91473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14301"/>
            <a:ext cx="8686800" cy="688181"/>
          </a:xfrm>
          <a:solidFill>
            <a:schemeClr val="accent5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fr-FR" sz="4000" b="1" dirty="0" smtClean="0"/>
              <a:t>PrEP Failures in BMSM</a:t>
            </a:r>
          </a:p>
        </p:txBody>
      </p:sp>
      <p:sp>
        <p:nvSpPr>
          <p:cNvPr id="102403" name="ZoneTexte 29"/>
          <p:cNvSpPr txBox="1">
            <a:spLocks noChangeArrowheads="1"/>
          </p:cNvSpPr>
          <p:nvPr/>
        </p:nvSpPr>
        <p:spPr bwMode="auto">
          <a:xfrm>
            <a:off x="6891544" y="4835732"/>
            <a:ext cx="2252456" cy="30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fr-FR" altLang="fr-FR" sz="1400" dirty="0" err="1" smtClean="0">
                <a:solidFill>
                  <a:srgbClr val="000000"/>
                </a:solidFill>
              </a:rPr>
              <a:t>Serota</a:t>
            </a:r>
            <a:r>
              <a:rPr lang="fr-FR" altLang="fr-FR" sz="1400" dirty="0" smtClean="0">
                <a:solidFill>
                  <a:srgbClr val="000000"/>
                </a:solidFill>
              </a:rPr>
              <a:t> DP et al. CID 2018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52400" y="926307"/>
            <a:ext cx="8763000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fr-FR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EleMENt</a:t>
            </a:r>
            <a:r>
              <a:rPr lang="fr-FR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study</a:t>
            </a:r>
            <a:r>
              <a:rPr lang="fr-FR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300 </a:t>
            </a:r>
            <a:r>
              <a:rPr lang="fr-FR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young</a:t>
            </a:r>
            <a:r>
              <a:rPr lang="fr-FR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BMSM in Atlanta (16-29 </a:t>
            </a:r>
            <a:r>
              <a:rPr lang="fr-FR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years</a:t>
            </a:r>
            <a:r>
              <a:rPr lang="fr-FR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offered</a:t>
            </a: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PrEP free of charge </a:t>
            </a:r>
          </a:p>
          <a:p>
            <a:pPr eaLnBrk="0" hangingPunct="0">
              <a:defRPr/>
            </a:pPr>
            <a:endParaRPr lang="fr-FR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fr-F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52.5% </a:t>
            </a:r>
            <a:r>
              <a:rPr lang="fr-FR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attended</a:t>
            </a:r>
            <a:r>
              <a:rPr lang="fr-F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PrEP initiation </a:t>
            </a:r>
            <a:r>
              <a:rPr lang="fr-FR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visit</a:t>
            </a:r>
            <a:r>
              <a:rPr lang="fr-F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were </a:t>
            </a:r>
            <a:r>
              <a:rPr lang="fr-FR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given</a:t>
            </a:r>
            <a:r>
              <a:rPr lang="fr-F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prescription</a:t>
            </a:r>
          </a:p>
          <a:p>
            <a:pPr marL="285750" indent="-285750" eaLnBrk="0" hangingPunct="0">
              <a:buFont typeface="Wingdings" pitchFamily="2" charset="2"/>
              <a:buChar char="§"/>
              <a:defRPr/>
            </a:pPr>
            <a:r>
              <a:rPr lang="fr-F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14 incident HIV diagnoses (6.2% </a:t>
            </a:r>
            <a:r>
              <a:rPr lang="fr-FR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annually</a:t>
            </a:r>
            <a:r>
              <a:rPr lang="fr-F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1" eaLnBrk="0" hangingPunct="0">
              <a:defRPr/>
            </a:pPr>
            <a:r>
              <a:rPr lang="fr-F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fr-FR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expressed</a:t>
            </a:r>
            <a:r>
              <a:rPr lang="fr-F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no </a:t>
            </a:r>
            <a:r>
              <a:rPr lang="fr-FR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interest</a:t>
            </a:r>
            <a:r>
              <a:rPr lang="fr-F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fr-F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PrEP (F, H)</a:t>
            </a:r>
            <a:endParaRPr lang="fr-FR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 eaLnBrk="0" hangingPunct="0">
              <a:defRPr/>
            </a:pPr>
            <a:r>
              <a:rPr lang="fr-F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- 5 </a:t>
            </a:r>
            <a:r>
              <a:rPr lang="fr-FR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expressed</a:t>
            </a:r>
            <a:r>
              <a:rPr lang="fr-F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interest</a:t>
            </a:r>
            <a:r>
              <a:rPr lang="fr-F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but </a:t>
            </a:r>
            <a:r>
              <a:rPr lang="fr-FR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failed</a:t>
            </a:r>
            <a:r>
              <a:rPr lang="fr-F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fr-FR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start</a:t>
            </a:r>
            <a:r>
              <a:rPr lang="fr-F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PrEP (E, G)</a:t>
            </a:r>
          </a:p>
          <a:p>
            <a:pPr lvl="1" eaLnBrk="0" hangingPunct="0">
              <a:defRPr/>
            </a:pPr>
            <a:r>
              <a:rPr lang="fr-F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- 4 </a:t>
            </a:r>
            <a:r>
              <a:rPr lang="fr-FR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who</a:t>
            </a:r>
            <a:r>
              <a:rPr lang="fr-F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started</a:t>
            </a:r>
            <a:r>
              <a:rPr lang="fr-F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PrEP </a:t>
            </a:r>
            <a:r>
              <a:rPr lang="fr-FR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became</a:t>
            </a:r>
            <a:r>
              <a:rPr lang="fr-F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infected</a:t>
            </a:r>
            <a:r>
              <a:rPr lang="fr-F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742950" lvl="1" indent="-285750" eaLnBrk="0" hangingPunct="0">
              <a:buFont typeface="Wingdings" pitchFamily="2" charset="2"/>
              <a:buChar char="ü"/>
              <a:defRPr/>
            </a:pPr>
            <a:r>
              <a:rPr lang="fr-F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fr-F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low</a:t>
            </a:r>
            <a:r>
              <a:rPr lang="fr-F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PrEP </a:t>
            </a:r>
            <a:r>
              <a:rPr lang="fr-FR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adherence</a:t>
            </a:r>
            <a:r>
              <a:rPr lang="fr-F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(B)</a:t>
            </a:r>
          </a:p>
          <a:p>
            <a:pPr marL="742950" lvl="1" indent="-285750" eaLnBrk="0" hangingPunct="0">
              <a:buFont typeface="Wingdings" pitchFamily="2" charset="2"/>
              <a:buChar char="ü"/>
              <a:defRPr/>
            </a:pPr>
            <a:r>
              <a:rPr lang="fr-F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discontinued</a:t>
            </a:r>
            <a:r>
              <a:rPr lang="fr-F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PrEP (C, D</a:t>
            </a:r>
            <a:r>
              <a:rPr lang="fr-F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742950" lvl="1" indent="-285750" eaLnBrk="0" hangingPunct="0">
              <a:buFont typeface="Wingdings" pitchFamily="2" charset="2"/>
              <a:buChar char="ü"/>
              <a:defRPr/>
            </a:pPr>
            <a:r>
              <a:rPr lang="fr-F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diagnosed</a:t>
            </a:r>
            <a:r>
              <a:rPr lang="fr-F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at the first post-initiation </a:t>
            </a:r>
            <a:r>
              <a:rPr lang="fr-FR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visit</a:t>
            </a:r>
            <a:r>
              <a:rPr lang="fr-F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Acute </a:t>
            </a:r>
            <a:r>
              <a:rPr lang="fr-F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HIV-infection at PrEP </a:t>
            </a:r>
            <a:r>
              <a:rPr lang="fr-F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initiation? </a:t>
            </a:r>
            <a:r>
              <a:rPr lang="fr-F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(A)</a:t>
            </a:r>
          </a:p>
          <a:p>
            <a:pPr lvl="1" eaLnBrk="0" hangingPunct="0">
              <a:defRPr/>
            </a:pPr>
            <a:endParaRPr lang="fr-FR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eaLnBrk="0" hangingPunct="0">
              <a:buFontTx/>
              <a:buChar char="-"/>
              <a:defRPr/>
            </a:pPr>
            <a:endParaRPr lang="fr-FR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eaLnBrk="0" hangingPunct="0">
              <a:buFont typeface="Wingdings" pitchFamily="2" charset="2"/>
              <a:buChar char="ü"/>
              <a:defRPr/>
            </a:pPr>
            <a:endParaRPr lang="fr-FR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 eaLnBrk="0" hangingPunct="0">
              <a:defRPr/>
            </a:pPr>
            <a:endParaRPr lang="fr-FR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 eaLnBrk="0" hangingPunct="0">
              <a:defRPr/>
            </a:pPr>
            <a:endParaRPr lang="fr-FR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0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94"/>
          <a:stretch>
            <a:fillRect/>
          </a:stretch>
        </p:blipFill>
        <p:spPr bwMode="auto">
          <a:xfrm>
            <a:off x="533400" y="2940844"/>
            <a:ext cx="490855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10240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7" y="2899173"/>
            <a:ext cx="3273425" cy="199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sp>
        <p:nvSpPr>
          <p:cNvPr id="102407" name="ZoneTexte 3"/>
          <p:cNvSpPr txBox="1">
            <a:spLocks noChangeArrowheads="1"/>
          </p:cNvSpPr>
          <p:nvPr/>
        </p:nvSpPr>
        <p:spPr bwMode="auto">
          <a:xfrm>
            <a:off x="2743201" y="4939904"/>
            <a:ext cx="11837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fr-FR" altLang="fr-FR" sz="1200" b="1" smtClean="0">
                <a:solidFill>
                  <a:srgbClr val="000000"/>
                </a:solidFill>
              </a:rPr>
              <a:t>Time, months</a:t>
            </a:r>
          </a:p>
        </p:txBody>
      </p:sp>
      <p:sp>
        <p:nvSpPr>
          <p:cNvPr id="102408" name="ZoneTexte 4"/>
          <p:cNvSpPr txBox="1">
            <a:spLocks noChangeArrowheads="1"/>
          </p:cNvSpPr>
          <p:nvPr/>
        </p:nvSpPr>
        <p:spPr bwMode="auto">
          <a:xfrm>
            <a:off x="1371600" y="4808935"/>
            <a:ext cx="457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fr-FR" altLang="fr-FR" sz="1200" b="1" smtClean="0">
                <a:solidFill>
                  <a:srgbClr val="000000"/>
                </a:solidFill>
              </a:rPr>
              <a:t> 0</a:t>
            </a:r>
          </a:p>
        </p:txBody>
      </p:sp>
      <p:sp>
        <p:nvSpPr>
          <p:cNvPr id="102409" name="ZoneTexte 9"/>
          <p:cNvSpPr txBox="1">
            <a:spLocks noChangeArrowheads="1"/>
          </p:cNvSpPr>
          <p:nvPr/>
        </p:nvSpPr>
        <p:spPr bwMode="auto">
          <a:xfrm>
            <a:off x="2054225" y="4808935"/>
            <a:ext cx="457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fr-FR" altLang="fr-FR" sz="1200" b="1" smtClean="0">
                <a:solidFill>
                  <a:srgbClr val="000000"/>
                </a:solidFill>
              </a:rPr>
              <a:t>   3</a:t>
            </a:r>
          </a:p>
        </p:txBody>
      </p:sp>
      <p:sp>
        <p:nvSpPr>
          <p:cNvPr id="102410" name="ZoneTexte 10"/>
          <p:cNvSpPr txBox="1">
            <a:spLocks noChangeArrowheads="1"/>
          </p:cNvSpPr>
          <p:nvPr/>
        </p:nvSpPr>
        <p:spPr bwMode="auto">
          <a:xfrm>
            <a:off x="2878138" y="4808935"/>
            <a:ext cx="457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fr-FR" altLang="fr-FR" sz="1200" b="1" smtClean="0">
                <a:solidFill>
                  <a:srgbClr val="000000"/>
                </a:solidFill>
              </a:rPr>
              <a:t>   6</a:t>
            </a:r>
          </a:p>
        </p:txBody>
      </p:sp>
      <p:sp>
        <p:nvSpPr>
          <p:cNvPr id="102411" name="ZoneTexte 11"/>
          <p:cNvSpPr txBox="1">
            <a:spLocks noChangeArrowheads="1"/>
          </p:cNvSpPr>
          <p:nvPr/>
        </p:nvSpPr>
        <p:spPr bwMode="auto">
          <a:xfrm>
            <a:off x="3698875" y="4805363"/>
            <a:ext cx="457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fr-FR" altLang="fr-FR" sz="1200" b="1" smtClean="0">
                <a:solidFill>
                  <a:srgbClr val="000000"/>
                </a:solidFill>
              </a:rPr>
              <a:t>   9</a:t>
            </a:r>
          </a:p>
        </p:txBody>
      </p:sp>
      <p:sp>
        <p:nvSpPr>
          <p:cNvPr id="102412" name="ZoneTexte 12"/>
          <p:cNvSpPr txBox="1">
            <a:spLocks noChangeArrowheads="1"/>
          </p:cNvSpPr>
          <p:nvPr/>
        </p:nvSpPr>
        <p:spPr bwMode="auto">
          <a:xfrm>
            <a:off x="4467226" y="4792266"/>
            <a:ext cx="7143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fr-FR" altLang="fr-FR" sz="1200" b="1" smtClean="0">
                <a:solidFill>
                  <a:srgbClr val="000000"/>
                </a:solidFill>
              </a:rPr>
              <a:t> 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75640" y="2425966"/>
            <a:ext cx="7620000" cy="126188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dirty="0" smtClean="0"/>
          </a:p>
          <a:p>
            <a:pPr algn="ctr"/>
            <a:r>
              <a:rPr lang="fr-FR" sz="2000" b="1" dirty="0" smtClean="0"/>
              <a:t>It </a:t>
            </a:r>
            <a:r>
              <a:rPr lang="fr-FR" sz="2000" b="1" dirty="0" err="1" smtClean="0"/>
              <a:t>is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critical</a:t>
            </a:r>
            <a:r>
              <a:rPr lang="fr-FR" sz="2000" b="1" dirty="0" smtClean="0"/>
              <a:t> to monitor PrEP </a:t>
            </a:r>
            <a:r>
              <a:rPr lang="fr-FR" sz="2000" b="1" dirty="0" err="1" smtClean="0"/>
              <a:t>users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every</a:t>
            </a:r>
            <a:r>
              <a:rPr lang="fr-FR" sz="2000" b="1" dirty="0" smtClean="0"/>
              <a:t> 3 </a:t>
            </a:r>
            <a:r>
              <a:rPr lang="fr-FR" sz="2000" b="1" dirty="0" err="1" smtClean="0"/>
              <a:t>months</a:t>
            </a:r>
            <a:r>
              <a:rPr lang="fr-FR" sz="2000" b="1" dirty="0" smtClean="0"/>
              <a:t> </a:t>
            </a:r>
          </a:p>
          <a:p>
            <a:pPr algn="ctr"/>
            <a:r>
              <a:rPr lang="fr-FR" sz="2000" b="1" dirty="0" smtClean="0"/>
              <a:t>to </a:t>
            </a:r>
            <a:r>
              <a:rPr lang="fr-FR" sz="2000" b="1" dirty="0" err="1" smtClean="0"/>
              <a:t>reinforce</a:t>
            </a:r>
            <a:r>
              <a:rPr lang="fr-FR" sz="2000" b="1" dirty="0" smtClean="0"/>
              <a:t> PrEP </a:t>
            </a:r>
            <a:r>
              <a:rPr lang="fr-FR" sz="2000" b="1" dirty="0" err="1" smtClean="0"/>
              <a:t>adherence</a:t>
            </a:r>
            <a:r>
              <a:rPr lang="fr-FR" sz="2000" b="1" dirty="0" smtClean="0"/>
              <a:t> and </a:t>
            </a:r>
            <a:r>
              <a:rPr lang="fr-FR" sz="2000" b="1" dirty="0" err="1" smtClean="0"/>
              <a:t>detect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early</a:t>
            </a:r>
            <a:r>
              <a:rPr lang="fr-FR" sz="2000" b="1" dirty="0" smtClean="0"/>
              <a:t> HIV-infection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072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14301"/>
            <a:ext cx="8686800" cy="688181"/>
          </a:xfrm>
          <a:solidFill>
            <a:schemeClr val="accent5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fr-FR" sz="4000" b="1" dirty="0" smtClean="0"/>
              <a:t>PrEP Failures in BMSM</a:t>
            </a:r>
          </a:p>
        </p:txBody>
      </p:sp>
      <p:sp>
        <p:nvSpPr>
          <p:cNvPr id="102403" name="ZoneTexte 29"/>
          <p:cNvSpPr txBox="1">
            <a:spLocks noChangeArrowheads="1"/>
          </p:cNvSpPr>
          <p:nvPr/>
        </p:nvSpPr>
        <p:spPr bwMode="auto">
          <a:xfrm>
            <a:off x="6905626" y="4835732"/>
            <a:ext cx="2252456" cy="30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fr-FR" altLang="fr-FR" sz="1400" dirty="0" err="1" smtClean="0">
                <a:solidFill>
                  <a:srgbClr val="000000"/>
                </a:solidFill>
              </a:rPr>
              <a:t>Serota</a:t>
            </a:r>
            <a:r>
              <a:rPr lang="fr-FR" altLang="fr-FR" sz="1400" dirty="0" smtClean="0">
                <a:solidFill>
                  <a:srgbClr val="000000"/>
                </a:solidFill>
              </a:rPr>
              <a:t> DP et al. CID 2018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52400" y="926307"/>
            <a:ext cx="8882063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fr-FR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EleMENt</a:t>
            </a:r>
            <a:r>
              <a:rPr lang="fr-FR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study</a:t>
            </a:r>
            <a:r>
              <a:rPr lang="fr-FR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300 </a:t>
            </a:r>
            <a:r>
              <a:rPr lang="fr-FR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young</a:t>
            </a:r>
            <a:r>
              <a:rPr lang="fr-FR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BMSM in Atlanta (16-29 </a:t>
            </a:r>
            <a:r>
              <a:rPr lang="fr-FR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years</a:t>
            </a:r>
            <a:r>
              <a:rPr lang="fr-FR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offered</a:t>
            </a: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PrEP free of charge </a:t>
            </a:r>
          </a:p>
          <a:p>
            <a:pPr eaLnBrk="0" hangingPunct="0">
              <a:defRPr/>
            </a:pPr>
            <a:endParaRPr lang="fr-FR" sz="9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fr-F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52.5% </a:t>
            </a:r>
            <a:r>
              <a:rPr lang="fr-FR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attended</a:t>
            </a:r>
            <a:r>
              <a:rPr lang="fr-F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PrEP initiation </a:t>
            </a:r>
            <a:r>
              <a:rPr lang="fr-FR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visit</a:t>
            </a:r>
            <a:r>
              <a:rPr lang="fr-F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were </a:t>
            </a:r>
            <a:r>
              <a:rPr lang="fr-FR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given</a:t>
            </a:r>
            <a:r>
              <a:rPr lang="fr-F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prescription</a:t>
            </a:r>
          </a:p>
          <a:p>
            <a:pPr marL="285750" indent="-285750" eaLnBrk="0" hangingPunct="0">
              <a:buFont typeface="Wingdings" pitchFamily="2" charset="2"/>
              <a:buChar char="§"/>
              <a:defRPr/>
            </a:pPr>
            <a:r>
              <a:rPr lang="fr-F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14 incident HIV diagnoses (6.2% </a:t>
            </a:r>
            <a:r>
              <a:rPr lang="fr-FR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annually</a:t>
            </a:r>
            <a:r>
              <a:rPr lang="fr-F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1" eaLnBrk="0" hangingPunct="0">
              <a:defRPr/>
            </a:pPr>
            <a:r>
              <a:rPr lang="fr-F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fr-FR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expressed</a:t>
            </a:r>
            <a:r>
              <a:rPr lang="fr-F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no </a:t>
            </a:r>
            <a:r>
              <a:rPr lang="fr-FR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interest</a:t>
            </a:r>
            <a:r>
              <a:rPr lang="fr-F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fr-F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PrEP (F, H)</a:t>
            </a:r>
            <a:endParaRPr lang="fr-FR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 eaLnBrk="0" hangingPunct="0">
              <a:defRPr/>
            </a:pPr>
            <a:r>
              <a:rPr lang="fr-F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- 5 </a:t>
            </a:r>
            <a:r>
              <a:rPr lang="fr-FR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expressed</a:t>
            </a:r>
            <a:r>
              <a:rPr lang="fr-F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interest</a:t>
            </a:r>
            <a:r>
              <a:rPr lang="fr-F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but </a:t>
            </a:r>
            <a:r>
              <a:rPr lang="fr-FR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failed</a:t>
            </a:r>
            <a:r>
              <a:rPr lang="fr-F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fr-FR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start</a:t>
            </a:r>
            <a:r>
              <a:rPr lang="fr-F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PrEP (E, G)</a:t>
            </a:r>
          </a:p>
          <a:p>
            <a:pPr lvl="1" eaLnBrk="0" hangingPunct="0">
              <a:defRPr/>
            </a:pPr>
            <a:r>
              <a:rPr lang="fr-F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- 4 </a:t>
            </a:r>
            <a:r>
              <a:rPr lang="fr-FR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who</a:t>
            </a:r>
            <a:r>
              <a:rPr lang="fr-F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started</a:t>
            </a:r>
            <a:r>
              <a:rPr lang="fr-F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PrEP </a:t>
            </a:r>
            <a:r>
              <a:rPr lang="fr-FR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became</a:t>
            </a:r>
            <a:r>
              <a:rPr lang="fr-F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infected</a:t>
            </a:r>
            <a:r>
              <a:rPr lang="fr-F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742950" lvl="1" indent="-285750" eaLnBrk="0" hangingPunct="0">
              <a:buFont typeface="Wingdings" pitchFamily="2" charset="2"/>
              <a:buChar char="ü"/>
              <a:defRPr/>
            </a:pPr>
            <a:r>
              <a:rPr lang="fr-F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fr-F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low</a:t>
            </a:r>
            <a:r>
              <a:rPr lang="fr-F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PrEP </a:t>
            </a:r>
            <a:r>
              <a:rPr lang="fr-FR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adherence</a:t>
            </a:r>
            <a:r>
              <a:rPr lang="fr-F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(B)</a:t>
            </a:r>
          </a:p>
          <a:p>
            <a:pPr marL="742950" lvl="1" indent="-285750" eaLnBrk="0" hangingPunct="0">
              <a:buFont typeface="Wingdings" pitchFamily="2" charset="2"/>
              <a:buChar char="ü"/>
              <a:defRPr/>
            </a:pPr>
            <a:r>
              <a:rPr lang="fr-F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discontinued</a:t>
            </a:r>
            <a:r>
              <a:rPr lang="fr-F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PrEP (C, D</a:t>
            </a:r>
            <a:r>
              <a:rPr lang="fr-F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742950" lvl="1" indent="-285750" eaLnBrk="0" hangingPunct="0">
              <a:buFont typeface="Wingdings" pitchFamily="2" charset="2"/>
              <a:buChar char="ü"/>
              <a:defRPr/>
            </a:pPr>
            <a:r>
              <a:rPr lang="fr-F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diagnosed</a:t>
            </a:r>
            <a:r>
              <a:rPr lang="fr-F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at the first post-initiation </a:t>
            </a:r>
            <a:r>
              <a:rPr lang="fr-FR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visit</a:t>
            </a:r>
            <a:r>
              <a:rPr lang="fr-F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acute HIV-infection at </a:t>
            </a:r>
            <a:r>
              <a:rPr lang="fr-F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PrEP </a:t>
            </a:r>
            <a:r>
              <a:rPr lang="fr-F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initiation? </a:t>
            </a:r>
            <a:r>
              <a:rPr lang="fr-F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(A)</a:t>
            </a:r>
          </a:p>
          <a:p>
            <a:pPr lvl="1" eaLnBrk="0" hangingPunct="0">
              <a:defRPr/>
            </a:pPr>
            <a:endParaRPr lang="fr-FR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eaLnBrk="0" hangingPunct="0">
              <a:buFontTx/>
              <a:buChar char="-"/>
              <a:defRPr/>
            </a:pPr>
            <a:endParaRPr lang="fr-FR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eaLnBrk="0" hangingPunct="0">
              <a:buFont typeface="Wingdings" pitchFamily="2" charset="2"/>
              <a:buChar char="ü"/>
              <a:defRPr/>
            </a:pPr>
            <a:endParaRPr lang="fr-FR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 eaLnBrk="0" hangingPunct="0">
              <a:defRPr/>
            </a:pPr>
            <a:endParaRPr lang="fr-FR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 eaLnBrk="0" hangingPunct="0">
              <a:defRPr/>
            </a:pPr>
            <a:endParaRPr lang="fr-FR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0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94"/>
          <a:stretch>
            <a:fillRect/>
          </a:stretch>
        </p:blipFill>
        <p:spPr bwMode="auto">
          <a:xfrm>
            <a:off x="533400" y="2940844"/>
            <a:ext cx="490855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10240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2899173"/>
            <a:ext cx="3273425" cy="199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sp>
        <p:nvSpPr>
          <p:cNvPr id="102407" name="ZoneTexte 3"/>
          <p:cNvSpPr txBox="1">
            <a:spLocks noChangeArrowheads="1"/>
          </p:cNvSpPr>
          <p:nvPr/>
        </p:nvSpPr>
        <p:spPr bwMode="auto">
          <a:xfrm>
            <a:off x="2743201" y="4939904"/>
            <a:ext cx="11837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fr-FR" altLang="fr-FR" sz="1200" b="1" smtClean="0">
                <a:solidFill>
                  <a:srgbClr val="000000"/>
                </a:solidFill>
              </a:rPr>
              <a:t>Time, months</a:t>
            </a:r>
          </a:p>
        </p:txBody>
      </p:sp>
      <p:sp>
        <p:nvSpPr>
          <p:cNvPr id="102408" name="ZoneTexte 4"/>
          <p:cNvSpPr txBox="1">
            <a:spLocks noChangeArrowheads="1"/>
          </p:cNvSpPr>
          <p:nvPr/>
        </p:nvSpPr>
        <p:spPr bwMode="auto">
          <a:xfrm>
            <a:off x="1371600" y="4808935"/>
            <a:ext cx="457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fr-FR" altLang="fr-FR" sz="1200" b="1" smtClean="0">
                <a:solidFill>
                  <a:srgbClr val="000000"/>
                </a:solidFill>
              </a:rPr>
              <a:t> 0</a:t>
            </a:r>
          </a:p>
        </p:txBody>
      </p:sp>
      <p:sp>
        <p:nvSpPr>
          <p:cNvPr id="102409" name="ZoneTexte 9"/>
          <p:cNvSpPr txBox="1">
            <a:spLocks noChangeArrowheads="1"/>
          </p:cNvSpPr>
          <p:nvPr/>
        </p:nvSpPr>
        <p:spPr bwMode="auto">
          <a:xfrm>
            <a:off x="2054225" y="4808935"/>
            <a:ext cx="457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fr-FR" altLang="fr-FR" sz="1200" b="1" smtClean="0">
                <a:solidFill>
                  <a:srgbClr val="000000"/>
                </a:solidFill>
              </a:rPr>
              <a:t>   3</a:t>
            </a:r>
          </a:p>
        </p:txBody>
      </p:sp>
      <p:sp>
        <p:nvSpPr>
          <p:cNvPr id="102410" name="ZoneTexte 10"/>
          <p:cNvSpPr txBox="1">
            <a:spLocks noChangeArrowheads="1"/>
          </p:cNvSpPr>
          <p:nvPr/>
        </p:nvSpPr>
        <p:spPr bwMode="auto">
          <a:xfrm>
            <a:off x="2878138" y="4808935"/>
            <a:ext cx="457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fr-FR" altLang="fr-FR" sz="1200" b="1" smtClean="0">
                <a:solidFill>
                  <a:srgbClr val="000000"/>
                </a:solidFill>
              </a:rPr>
              <a:t>   6</a:t>
            </a:r>
          </a:p>
        </p:txBody>
      </p:sp>
      <p:sp>
        <p:nvSpPr>
          <p:cNvPr id="102411" name="ZoneTexte 11"/>
          <p:cNvSpPr txBox="1">
            <a:spLocks noChangeArrowheads="1"/>
          </p:cNvSpPr>
          <p:nvPr/>
        </p:nvSpPr>
        <p:spPr bwMode="auto">
          <a:xfrm>
            <a:off x="3698875" y="4805363"/>
            <a:ext cx="457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fr-FR" altLang="fr-FR" sz="1200" b="1" smtClean="0">
                <a:solidFill>
                  <a:srgbClr val="000000"/>
                </a:solidFill>
              </a:rPr>
              <a:t>   9</a:t>
            </a:r>
          </a:p>
        </p:txBody>
      </p:sp>
      <p:sp>
        <p:nvSpPr>
          <p:cNvPr id="102412" name="ZoneTexte 12"/>
          <p:cNvSpPr txBox="1">
            <a:spLocks noChangeArrowheads="1"/>
          </p:cNvSpPr>
          <p:nvPr/>
        </p:nvSpPr>
        <p:spPr bwMode="auto">
          <a:xfrm>
            <a:off x="4467226" y="4792266"/>
            <a:ext cx="7143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fr-FR" altLang="fr-FR" sz="1200" b="1" smtClean="0">
                <a:solidFill>
                  <a:srgbClr val="000000"/>
                </a:solidFill>
              </a:rPr>
              <a:t>  12</a:t>
            </a:r>
          </a:p>
        </p:txBody>
      </p:sp>
      <p:sp>
        <p:nvSpPr>
          <p:cNvPr id="4" name="Organigramme : Alternative 3"/>
          <p:cNvSpPr/>
          <p:nvPr/>
        </p:nvSpPr>
        <p:spPr>
          <a:xfrm>
            <a:off x="457200" y="3086100"/>
            <a:ext cx="3352800" cy="228600"/>
          </a:xfrm>
          <a:prstGeom prst="flowChartAlternateProcess">
            <a:avLst/>
          </a:prstGeom>
          <a:noFill/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21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14300"/>
            <a:ext cx="8686800" cy="800100"/>
          </a:xfrm>
          <a:solidFill>
            <a:schemeClr val="accent5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fr-FR" sz="2800" b="1" dirty="0" smtClean="0"/>
              <a:t>Multiple Causes of HIV Positive Tests </a:t>
            </a:r>
            <a:br>
              <a:rPr lang="en-US" altLang="fr-FR" sz="2800" b="1" dirty="0" smtClean="0"/>
            </a:br>
            <a:r>
              <a:rPr lang="en-US" altLang="fr-FR" sz="2800" b="1" dirty="0" smtClean="0"/>
              <a:t>in PrEP Users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74032"/>
            <a:ext cx="8458200" cy="3365897"/>
          </a:xfrm>
        </p:spPr>
        <p:txBody>
          <a:bodyPr/>
          <a:lstStyle/>
          <a:p>
            <a:pPr>
              <a:spcBef>
                <a:spcPct val="40000"/>
              </a:spcBef>
              <a:spcAft>
                <a:spcPct val="400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fr-FR" sz="2400" b="1" dirty="0" smtClean="0"/>
              <a:t>PrEP discontinuation or low adherence </a:t>
            </a:r>
          </a:p>
          <a:p>
            <a:pPr>
              <a:spcBef>
                <a:spcPct val="40000"/>
              </a:spcBef>
              <a:spcAft>
                <a:spcPct val="400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fr-FR" sz="2400" dirty="0" smtClean="0">
                <a:solidFill>
                  <a:schemeClr val="bg1">
                    <a:lumMod val="65000"/>
                  </a:schemeClr>
                </a:solidFill>
              </a:rPr>
              <a:t>HIV-infection before PrEP initiation</a:t>
            </a:r>
          </a:p>
          <a:p>
            <a:pPr>
              <a:spcBef>
                <a:spcPct val="40000"/>
              </a:spcBef>
              <a:spcAft>
                <a:spcPct val="400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fr-FR" sz="2400" dirty="0" smtClean="0">
                <a:solidFill>
                  <a:schemeClr val="bg1">
                    <a:lumMod val="65000"/>
                  </a:schemeClr>
                </a:solidFill>
              </a:rPr>
              <a:t>Breakthrough infection with a resistant virus</a:t>
            </a:r>
          </a:p>
          <a:p>
            <a:pPr>
              <a:spcBef>
                <a:spcPct val="40000"/>
              </a:spcBef>
              <a:spcAft>
                <a:spcPct val="400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fr-FR" sz="2400" dirty="0" smtClean="0">
                <a:solidFill>
                  <a:schemeClr val="bg1">
                    <a:lumMod val="65000"/>
                  </a:schemeClr>
                </a:solidFill>
              </a:rPr>
              <a:t>Breakthrough </a:t>
            </a:r>
            <a:r>
              <a:rPr lang="en-US" altLang="fr-FR" sz="2400" dirty="0">
                <a:solidFill>
                  <a:schemeClr val="bg1">
                    <a:lumMod val="65000"/>
                  </a:schemeClr>
                </a:solidFill>
              </a:rPr>
              <a:t>infection </a:t>
            </a:r>
            <a:r>
              <a:rPr lang="en-US" altLang="fr-FR" sz="2400" dirty="0" smtClean="0">
                <a:solidFill>
                  <a:schemeClr val="bg1">
                    <a:lumMod val="65000"/>
                  </a:schemeClr>
                </a:solidFill>
              </a:rPr>
              <a:t>with </a:t>
            </a:r>
            <a:r>
              <a:rPr lang="en-US" altLang="fr-FR" sz="2400" dirty="0">
                <a:solidFill>
                  <a:schemeClr val="bg1">
                    <a:lumMod val="65000"/>
                  </a:schemeClr>
                </a:solidFill>
              </a:rPr>
              <a:t>a </a:t>
            </a:r>
            <a:r>
              <a:rPr lang="en-US" altLang="fr-FR" sz="2400" dirty="0" smtClean="0">
                <a:solidFill>
                  <a:schemeClr val="bg1">
                    <a:lumMod val="65000"/>
                  </a:schemeClr>
                </a:solidFill>
              </a:rPr>
              <a:t>susceptible virus</a:t>
            </a:r>
          </a:p>
          <a:p>
            <a:pPr>
              <a:spcBef>
                <a:spcPct val="40000"/>
              </a:spcBef>
              <a:spcAft>
                <a:spcPct val="400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fr-FR" sz="2400" dirty="0" smtClean="0">
                <a:solidFill>
                  <a:schemeClr val="bg1">
                    <a:lumMod val="65000"/>
                  </a:schemeClr>
                </a:solidFill>
              </a:rPr>
              <a:t>False-positive HIV test</a:t>
            </a:r>
            <a:endParaRPr lang="en-US" altLang="fr-FR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8309" name="ZoneTexte 1"/>
          <p:cNvSpPr txBox="1">
            <a:spLocks noChangeArrowheads="1"/>
          </p:cNvSpPr>
          <p:nvPr/>
        </p:nvSpPr>
        <p:spPr bwMode="auto">
          <a:xfrm>
            <a:off x="304800" y="1085850"/>
            <a:ext cx="861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r>
              <a:rPr lang="fr-FR" altLang="fr-FR" sz="2800" b="1" dirty="0" smtClean="0">
                <a:solidFill>
                  <a:srgbClr val="000000"/>
                </a:solidFill>
              </a:rPr>
              <a:t>Rare </a:t>
            </a:r>
            <a:r>
              <a:rPr lang="fr-FR" altLang="fr-FR" sz="2800" b="1" dirty="0" err="1" smtClean="0">
                <a:solidFill>
                  <a:srgbClr val="000000"/>
                </a:solidFill>
              </a:rPr>
              <a:t>events</a:t>
            </a:r>
            <a:r>
              <a:rPr lang="fr-FR" altLang="fr-FR" sz="2800" b="1" dirty="0" smtClean="0">
                <a:solidFill>
                  <a:srgbClr val="000000"/>
                </a:solidFill>
              </a:rPr>
              <a:t> </a:t>
            </a:r>
            <a:r>
              <a:rPr lang="fr-FR" altLang="fr-FR" sz="2800" b="1" dirty="0" err="1" smtClean="0">
                <a:solidFill>
                  <a:srgbClr val="000000"/>
                </a:solidFill>
              </a:rPr>
              <a:t>which</a:t>
            </a:r>
            <a:r>
              <a:rPr lang="fr-FR" altLang="fr-FR" sz="2800" b="1" dirty="0" smtClean="0">
                <a:solidFill>
                  <a:srgbClr val="000000"/>
                </a:solidFill>
              </a:rPr>
              <a:t> </a:t>
            </a:r>
            <a:r>
              <a:rPr lang="fr-FR" altLang="fr-FR" sz="2800" b="1" dirty="0" err="1" smtClean="0">
                <a:solidFill>
                  <a:srgbClr val="000000"/>
                </a:solidFill>
              </a:rPr>
              <a:t>need</a:t>
            </a:r>
            <a:r>
              <a:rPr lang="fr-FR" altLang="fr-FR" sz="2800" b="1" dirty="0" smtClean="0">
                <a:solidFill>
                  <a:srgbClr val="000000"/>
                </a:solidFill>
              </a:rPr>
              <a:t> </a:t>
            </a:r>
            <a:r>
              <a:rPr lang="fr-FR" altLang="fr-FR" sz="2800" b="1" dirty="0" err="1" smtClean="0">
                <a:solidFill>
                  <a:srgbClr val="000000"/>
                </a:solidFill>
              </a:rPr>
              <a:t>thorough</a:t>
            </a:r>
            <a:r>
              <a:rPr lang="fr-FR" altLang="fr-FR" sz="2800" b="1" dirty="0">
                <a:solidFill>
                  <a:srgbClr val="000000"/>
                </a:solidFill>
              </a:rPr>
              <a:t> </a:t>
            </a:r>
            <a:r>
              <a:rPr lang="fr-FR" altLang="fr-FR" sz="2800" b="1" dirty="0" smtClean="0">
                <a:solidFill>
                  <a:srgbClr val="000000"/>
                </a:solidFill>
              </a:rPr>
              <a:t>investigations </a:t>
            </a:r>
          </a:p>
        </p:txBody>
      </p:sp>
    </p:spTree>
    <p:extLst>
      <p:ext uri="{BB962C8B-B14F-4D97-AF65-F5344CB8AC3E}">
        <p14:creationId xmlns:p14="http://schemas.microsoft.com/office/powerpoint/2010/main" val="137958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2"/>
          <p:cNvSpPr>
            <a:spLocks noChangeArrowheads="1"/>
          </p:cNvSpPr>
          <p:nvPr/>
        </p:nvSpPr>
        <p:spPr bwMode="auto">
          <a:xfrm>
            <a:off x="2667000" y="1914525"/>
            <a:ext cx="3429000" cy="5847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00277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fr-FR" altLang="en-US" sz="1600" b="1" kern="0" dirty="0" err="1" smtClean="0">
                <a:solidFill>
                  <a:prstClr val="black"/>
                </a:solidFill>
              </a:rPr>
              <a:t>Screened</a:t>
            </a:r>
            <a:r>
              <a:rPr lang="fr-FR" altLang="en-US" sz="1600" b="1" kern="0" dirty="0" smtClean="0">
                <a:solidFill>
                  <a:prstClr val="black"/>
                </a:solidFill>
              </a:rPr>
              <a:t> for Acute HIV Infection</a:t>
            </a:r>
            <a:endParaRPr lang="fr-FR" altLang="en-US" sz="1600" b="1" kern="0" dirty="0">
              <a:solidFill>
                <a:prstClr val="black"/>
              </a:solidFill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fr-FR" altLang="en-US" sz="1600" kern="0" dirty="0" smtClean="0">
                <a:solidFill>
                  <a:prstClr val="black"/>
                </a:solidFill>
              </a:rPr>
              <a:t>HIV Ag/Ag </a:t>
            </a:r>
            <a:r>
              <a:rPr lang="fr-FR" altLang="en-US" sz="1600" kern="0" dirty="0" err="1" smtClean="0">
                <a:solidFill>
                  <a:prstClr val="black"/>
                </a:solidFill>
              </a:rPr>
              <a:t>Combination</a:t>
            </a:r>
            <a:r>
              <a:rPr lang="fr-FR" altLang="en-US" sz="1600" kern="0" dirty="0" smtClean="0">
                <a:solidFill>
                  <a:prstClr val="black"/>
                </a:solidFill>
              </a:rPr>
              <a:t> </a:t>
            </a:r>
            <a:r>
              <a:rPr lang="fr-FR" altLang="en-US" sz="1600" kern="0" dirty="0" err="1" smtClean="0">
                <a:solidFill>
                  <a:prstClr val="black"/>
                </a:solidFill>
              </a:rPr>
              <a:t>Assay</a:t>
            </a:r>
            <a:r>
              <a:rPr lang="fr-FR" altLang="en-US" sz="1600" kern="0" dirty="0" smtClean="0">
                <a:solidFill>
                  <a:prstClr val="black"/>
                </a:solidFill>
              </a:rPr>
              <a:t> </a:t>
            </a:r>
          </a:p>
        </p:txBody>
      </p:sp>
      <p:cxnSp>
        <p:nvCxnSpPr>
          <p:cNvPr id="24582" name="Connecteur droit 34"/>
          <p:cNvCxnSpPr>
            <a:cxnSpLocks noChangeShapeType="1"/>
          </p:cNvCxnSpPr>
          <p:nvPr/>
        </p:nvCxnSpPr>
        <p:spPr bwMode="auto">
          <a:xfrm flipH="1">
            <a:off x="2375192" y="2507541"/>
            <a:ext cx="1790700" cy="44529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3" name="Connecteur droit 37"/>
          <p:cNvCxnSpPr>
            <a:cxnSpLocks noChangeShapeType="1"/>
          </p:cNvCxnSpPr>
          <p:nvPr/>
        </p:nvCxnSpPr>
        <p:spPr bwMode="auto">
          <a:xfrm>
            <a:off x="4591860" y="2502098"/>
            <a:ext cx="2076450" cy="41791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Rectangle 40"/>
          <p:cNvSpPr/>
          <p:nvPr/>
        </p:nvSpPr>
        <p:spPr>
          <a:xfrm>
            <a:off x="1125538" y="3045619"/>
            <a:ext cx="2527300" cy="646323"/>
          </a:xfrm>
          <a:prstGeom prst="rect">
            <a:avLst/>
          </a:prstGeom>
          <a:solidFill>
            <a:srgbClr val="3333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fr-FR" b="1" kern="0" dirty="0">
                <a:solidFill>
                  <a:srgbClr val="FFFFFF"/>
                </a:solidFill>
                <a:cs typeface="Arial" charset="0"/>
              </a:rPr>
              <a:t>81 </a:t>
            </a:r>
            <a:r>
              <a:rPr lang="fr-FR" b="1" kern="0" dirty="0" err="1">
                <a:solidFill>
                  <a:srgbClr val="FFFFFF"/>
                </a:solidFill>
                <a:cs typeface="Arial" charset="0"/>
              </a:rPr>
              <a:t>Reactive</a:t>
            </a:r>
            <a:r>
              <a:rPr lang="fr-FR" b="1" kern="0" dirty="0">
                <a:solidFill>
                  <a:srgbClr val="FFFFFF"/>
                </a:solidFill>
                <a:cs typeface="Arial" charset="0"/>
              </a:rPr>
              <a:t> Ag/Ab </a:t>
            </a:r>
            <a:r>
              <a:rPr lang="fr-FR" b="1" kern="0" dirty="0" err="1">
                <a:solidFill>
                  <a:srgbClr val="FFFFFF"/>
                </a:solidFill>
                <a:cs typeface="Arial" charset="0"/>
              </a:rPr>
              <a:t>Combined</a:t>
            </a:r>
            <a:r>
              <a:rPr lang="fr-FR" b="1" kern="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fr-FR" b="1" kern="0" dirty="0" err="1">
                <a:solidFill>
                  <a:srgbClr val="FFFFFF"/>
                </a:solidFill>
                <a:cs typeface="Arial" charset="0"/>
              </a:rPr>
              <a:t>assays</a:t>
            </a:r>
            <a:endParaRPr lang="fr-FR" b="1" kern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830889" y="3012282"/>
            <a:ext cx="2471737" cy="64632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fr-FR" altLang="en-US" b="1" kern="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Pooled</a:t>
            </a:r>
            <a:r>
              <a:rPr lang="fr-FR" altLang="en-US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HIV RNA: </a:t>
            </a:r>
          </a:p>
          <a:p>
            <a:pPr algn="ctr" eaLnBrk="0" fontAlgn="auto" hangingPunct="0">
              <a:spcAft>
                <a:spcPts val="0"/>
              </a:spcAft>
              <a:defRPr/>
            </a:pPr>
            <a:r>
              <a:rPr lang="fr-FR" b="1" kern="0" dirty="0">
                <a:solidFill>
                  <a:srgbClr val="FFFFFF"/>
                </a:solidFill>
                <a:cs typeface="Arial" charset="0"/>
              </a:rPr>
              <a:t>31 positive </a:t>
            </a:r>
            <a:r>
              <a:rPr lang="fr-FR" b="1" kern="0" dirty="0" err="1">
                <a:solidFill>
                  <a:srgbClr val="FFFFFF"/>
                </a:solidFill>
                <a:cs typeface="Arial" charset="0"/>
              </a:rPr>
              <a:t>detected</a:t>
            </a:r>
            <a:endParaRPr lang="fr-FR" b="1" kern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6" name="Rectangle 51"/>
          <p:cNvSpPr>
            <a:spLocks noChangeArrowheads="1"/>
          </p:cNvSpPr>
          <p:nvPr/>
        </p:nvSpPr>
        <p:spPr bwMode="auto">
          <a:xfrm>
            <a:off x="1189038" y="3882629"/>
            <a:ext cx="2303462" cy="646323"/>
          </a:xfrm>
          <a:prstGeom prst="rect">
            <a:avLst/>
          </a:prstGeom>
          <a:solidFill>
            <a:srgbClr val="333399"/>
          </a:solidFill>
          <a:ln w="19050">
            <a:solidFill>
              <a:schemeClr val="tx1"/>
            </a:solidFill>
          </a:ln>
          <a:effectLst/>
        </p:spPr>
        <p:txBody>
          <a:bodyPr lIns="91430" tIns="45716" rIns="91430" bIns="45716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en-US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89 </a:t>
            </a:r>
            <a:r>
              <a:rPr lang="fr-FR" altLang="en-US" b="1" kern="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reactive</a:t>
            </a:r>
            <a:r>
              <a:rPr lang="fr-FR" altLang="en-US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Ag/Ab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en-US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2-5 </a:t>
            </a:r>
            <a:r>
              <a:rPr lang="fr-FR" altLang="en-US" b="1" kern="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days</a:t>
            </a:r>
            <a:r>
              <a:rPr lang="fr-FR" altLang="en-US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b="1" kern="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later</a:t>
            </a:r>
            <a:endParaRPr lang="fr-FR" altLang="en-US" b="1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52"/>
          <p:cNvSpPr>
            <a:spLocks noChangeArrowheads="1"/>
          </p:cNvSpPr>
          <p:nvPr/>
        </p:nvSpPr>
        <p:spPr bwMode="auto">
          <a:xfrm>
            <a:off x="5830889" y="3895725"/>
            <a:ext cx="2471737" cy="64632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  <a:effectLst/>
        </p:spPr>
        <p:txBody>
          <a:bodyPr lIns="91430" tIns="45716" rIns="91430" bIns="45716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en-US" b="1" kern="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Median</a:t>
            </a:r>
            <a:r>
              <a:rPr lang="fr-FR" altLang="en-US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viral </a:t>
            </a:r>
            <a:r>
              <a:rPr lang="fr-FR" altLang="en-US" b="1" kern="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load</a:t>
            </a:r>
            <a:r>
              <a:rPr lang="fr-FR" altLang="en-US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en-US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2482 c/ml (82-84,545)  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11831" y="4585880"/>
            <a:ext cx="3581400" cy="338546"/>
          </a:xfrm>
          <a:prstGeom prst="rect">
            <a:avLst/>
          </a:prstGeom>
          <a:solidFill>
            <a:schemeClr val="bg1"/>
          </a:solidFill>
          <a:ln w="19050">
            <a:solidFill>
              <a:srgbClr val="333399"/>
            </a:solidFill>
          </a:ln>
          <a:effectLst/>
        </p:spPr>
        <p:txBody>
          <a:bodyPr lIns="91430" tIns="45716" rIns="91430" bIns="45716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28% </a:t>
            </a:r>
            <a:r>
              <a:rPr lang="fr-FR" sz="160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acute HIV infections </a:t>
            </a:r>
            <a:r>
              <a:rPr lang="fr-FR" sz="1600" b="1" kern="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missed</a:t>
            </a:r>
            <a:r>
              <a:rPr lang="fr-FR" sz="1600" b="1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!</a:t>
            </a:r>
            <a:endParaRPr lang="fr-FR" sz="1600" b="1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506" name="Rectangle 61"/>
          <p:cNvSpPr>
            <a:spLocks noChangeArrowheads="1"/>
          </p:cNvSpPr>
          <p:nvPr/>
        </p:nvSpPr>
        <p:spPr bwMode="auto">
          <a:xfrm>
            <a:off x="2982920" y="1019175"/>
            <a:ext cx="2922575" cy="33854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0" tIns="45716" rIns="91430" bIns="45716">
            <a:spAutoFit/>
          </a:bodyPr>
          <a:lstStyle/>
          <a:p>
            <a:pPr algn="ctr" eaLnBrk="0" hangingPunct="0"/>
            <a:r>
              <a:rPr lang="fr-FR" altLang="fr-FR" sz="16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74,334 pts screened for HIV </a:t>
            </a:r>
          </a:p>
        </p:txBody>
      </p:sp>
      <p:cxnSp>
        <p:nvCxnSpPr>
          <p:cNvPr id="24593" name="Connecteur droit 79"/>
          <p:cNvCxnSpPr>
            <a:cxnSpLocks noChangeShapeType="1"/>
            <a:stCxn id="106506" idx="2"/>
          </p:cNvCxnSpPr>
          <p:nvPr/>
        </p:nvCxnSpPr>
        <p:spPr bwMode="auto">
          <a:xfrm flipH="1">
            <a:off x="4429127" y="1357721"/>
            <a:ext cx="15081" cy="55680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Rectangle 28"/>
          <p:cNvSpPr/>
          <p:nvPr/>
        </p:nvSpPr>
        <p:spPr>
          <a:xfrm>
            <a:off x="6248401" y="1469232"/>
            <a:ext cx="2741613" cy="33854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txBody>
          <a:bodyPr lIns="91430" tIns="45716" rIns="91430" bIns="45716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HIV </a:t>
            </a:r>
            <a:r>
              <a:rPr lang="fr-FR" sz="1600" b="1" kern="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Prevalence</a:t>
            </a:r>
            <a:r>
              <a:rPr lang="fr-FR" sz="160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10.9%</a:t>
            </a:r>
            <a:endParaRPr lang="fr-FR" sz="1600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598" name="Connecteur droit 51"/>
          <p:cNvCxnSpPr>
            <a:cxnSpLocks noChangeShapeType="1"/>
          </p:cNvCxnSpPr>
          <p:nvPr/>
        </p:nvCxnSpPr>
        <p:spPr bwMode="auto">
          <a:xfrm flipH="1">
            <a:off x="4449764" y="1594247"/>
            <a:ext cx="17986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3" name="Connecteur droit 51"/>
          <p:cNvCxnSpPr>
            <a:cxnSpLocks noChangeShapeType="1"/>
            <a:endCxn id="42" idx="2"/>
          </p:cNvCxnSpPr>
          <p:nvPr/>
        </p:nvCxnSpPr>
        <p:spPr bwMode="auto">
          <a:xfrm flipV="1">
            <a:off x="7065964" y="3658605"/>
            <a:ext cx="794" cy="23712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6511" name="ZoneTexte 29"/>
          <p:cNvSpPr txBox="1">
            <a:spLocks noChangeArrowheads="1"/>
          </p:cNvSpPr>
          <p:nvPr/>
        </p:nvSpPr>
        <p:spPr bwMode="auto">
          <a:xfrm>
            <a:off x="6781800" y="4857750"/>
            <a:ext cx="2360833" cy="30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fr-FR" altLang="fr-FR" sz="1400" smtClean="0">
                <a:solidFill>
                  <a:srgbClr val="000000"/>
                </a:solidFill>
              </a:rPr>
              <a:t>De Souza et al. AIDS 2015</a:t>
            </a: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211138" y="119063"/>
            <a:ext cx="8686800" cy="8001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lIns="91412" tIns="45706" rIns="91412" bIns="45706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11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22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33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44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fr-FR" sz="2800" b="1" dirty="0" smtClean="0">
                <a:solidFill>
                  <a:srgbClr val="000000"/>
                </a:solidFill>
              </a:rPr>
              <a:t>Performance of an HIV Ag/Ab Combined Assay to Detect Acute HIV Infection</a:t>
            </a:r>
            <a:endParaRPr lang="en-US" altLang="fr-FR" sz="2800" b="1" dirty="0">
              <a:solidFill>
                <a:srgbClr val="000000"/>
              </a:solidFill>
            </a:endParaRPr>
          </a:p>
        </p:txBody>
      </p:sp>
      <p:cxnSp>
        <p:nvCxnSpPr>
          <p:cNvPr id="38" name="Connecteur droit 51"/>
          <p:cNvCxnSpPr>
            <a:cxnSpLocks noChangeShapeType="1"/>
          </p:cNvCxnSpPr>
          <p:nvPr/>
        </p:nvCxnSpPr>
        <p:spPr bwMode="auto">
          <a:xfrm flipV="1">
            <a:off x="2389188" y="3530204"/>
            <a:ext cx="0" cy="352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2982914" y="2474119"/>
            <a:ext cx="319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fr-FR" altLang="fr-FR" b="1" smtClean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5679072" y="2441679"/>
            <a:ext cx="2616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fr-FR" altLang="fr-FR" b="1" dirty="0" smtClean="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2" name="Organigramme : Connecteur 1"/>
          <p:cNvSpPr/>
          <p:nvPr/>
        </p:nvSpPr>
        <p:spPr>
          <a:xfrm>
            <a:off x="2982914" y="2530695"/>
            <a:ext cx="301625" cy="222647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Organigramme : Connecteur 23"/>
          <p:cNvSpPr/>
          <p:nvPr/>
        </p:nvSpPr>
        <p:spPr>
          <a:xfrm>
            <a:off x="5689997" y="2564227"/>
            <a:ext cx="281783" cy="189115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119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2"/>
          <p:cNvSpPr>
            <a:spLocks noChangeArrowheads="1"/>
          </p:cNvSpPr>
          <p:nvPr/>
        </p:nvSpPr>
        <p:spPr bwMode="auto">
          <a:xfrm>
            <a:off x="914400" y="1747838"/>
            <a:ext cx="4038600" cy="36932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00277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fr-FR" altLang="en-US" sz="1800" kern="0" dirty="0" smtClean="0">
                <a:solidFill>
                  <a:prstClr val="black"/>
                </a:solidFill>
              </a:rPr>
              <a:t>62 No HIV </a:t>
            </a:r>
            <a:r>
              <a:rPr lang="fr-FR" altLang="en-US" sz="1800" kern="0" dirty="0" err="1" smtClean="0">
                <a:solidFill>
                  <a:prstClr val="black"/>
                </a:solidFill>
              </a:rPr>
              <a:t>follow</a:t>
            </a:r>
            <a:r>
              <a:rPr lang="fr-FR" altLang="en-US" sz="1800" kern="0" dirty="0" smtClean="0">
                <a:solidFill>
                  <a:prstClr val="black"/>
                </a:solidFill>
              </a:rPr>
              <a:t>-up test (1.7%)</a:t>
            </a:r>
            <a:endParaRPr lang="fr-FR" altLang="en-US" sz="1800" kern="0" dirty="0">
              <a:solidFill>
                <a:prstClr val="black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14400" y="2270523"/>
            <a:ext cx="4038600" cy="23083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fr-FR" kern="0" dirty="0">
                <a:solidFill>
                  <a:srgbClr val="000000"/>
                </a:solidFill>
                <a:cs typeface="Arial" charset="0"/>
              </a:rPr>
              <a:t>49 </a:t>
            </a:r>
            <a:r>
              <a:rPr lang="fr-FR" kern="0" dirty="0" err="1">
                <a:solidFill>
                  <a:srgbClr val="000000"/>
                </a:solidFill>
                <a:cs typeface="Arial" charset="0"/>
              </a:rPr>
              <a:t>Withdrawal</a:t>
            </a:r>
            <a:r>
              <a:rPr lang="fr-FR" kern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fr-FR" kern="0" dirty="0" err="1">
                <a:solidFill>
                  <a:srgbClr val="000000"/>
                </a:solidFill>
                <a:cs typeface="Arial" charset="0"/>
              </a:rPr>
              <a:t>from</a:t>
            </a:r>
            <a:r>
              <a:rPr lang="fr-FR" kern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fr-FR" kern="0" dirty="0" err="1">
                <a:solidFill>
                  <a:srgbClr val="000000"/>
                </a:solidFill>
                <a:cs typeface="Arial" charset="0"/>
              </a:rPr>
              <a:t>study</a:t>
            </a:r>
            <a:endParaRPr lang="fr-FR" kern="0" dirty="0">
              <a:solidFill>
                <a:srgbClr val="000000"/>
              </a:solidFill>
              <a:cs typeface="Arial" charset="0"/>
            </a:endParaRPr>
          </a:p>
          <a:p>
            <a:pPr eaLnBrk="0" fontAlgn="auto" hangingPunct="0">
              <a:spcAft>
                <a:spcPts val="0"/>
              </a:spcAft>
              <a:defRPr/>
            </a:pPr>
            <a:r>
              <a:rPr lang="fr-FR" kern="0" dirty="0">
                <a:solidFill>
                  <a:srgbClr val="000000"/>
                </a:solidFill>
                <a:cs typeface="Arial" charset="0"/>
              </a:rPr>
              <a:t>- 20 no longer at </a:t>
            </a:r>
            <a:r>
              <a:rPr lang="fr-FR" kern="0" dirty="0" err="1">
                <a:solidFill>
                  <a:srgbClr val="000000"/>
                </a:solidFill>
                <a:cs typeface="Arial" charset="0"/>
              </a:rPr>
              <a:t>risk</a:t>
            </a:r>
            <a:r>
              <a:rPr lang="fr-FR" kern="0" dirty="0">
                <a:solidFill>
                  <a:srgbClr val="000000"/>
                </a:solidFill>
                <a:cs typeface="Arial" charset="0"/>
              </a:rPr>
              <a:t> of HIV infection</a:t>
            </a:r>
          </a:p>
          <a:p>
            <a:pPr eaLnBrk="0" fontAlgn="auto" hangingPunct="0">
              <a:spcAft>
                <a:spcPts val="0"/>
              </a:spcAft>
              <a:defRPr/>
            </a:pPr>
            <a:r>
              <a:rPr lang="fr-FR" kern="0" dirty="0">
                <a:solidFill>
                  <a:srgbClr val="000000"/>
                </a:solidFill>
                <a:cs typeface="Arial" charset="0"/>
              </a:rPr>
              <a:t>- 8 </a:t>
            </a:r>
            <a:r>
              <a:rPr lang="fr-FR" kern="0" dirty="0" err="1">
                <a:solidFill>
                  <a:srgbClr val="000000"/>
                </a:solidFill>
                <a:cs typeface="Arial" charset="0"/>
              </a:rPr>
              <a:t>side</a:t>
            </a:r>
            <a:r>
              <a:rPr lang="fr-FR" kern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fr-FR" kern="0" dirty="0" err="1">
                <a:solidFill>
                  <a:srgbClr val="000000"/>
                </a:solidFill>
                <a:cs typeface="Arial" charset="0"/>
              </a:rPr>
              <a:t>effects</a:t>
            </a:r>
            <a:endParaRPr lang="fr-FR" kern="0" dirty="0">
              <a:solidFill>
                <a:srgbClr val="000000"/>
              </a:solidFill>
              <a:cs typeface="Arial" charset="0"/>
            </a:endParaRPr>
          </a:p>
          <a:p>
            <a:pPr eaLnBrk="0" fontAlgn="auto" hangingPunct="0">
              <a:spcAft>
                <a:spcPts val="0"/>
              </a:spcAft>
              <a:defRPr/>
            </a:pPr>
            <a:r>
              <a:rPr lang="fr-FR" kern="0" dirty="0">
                <a:solidFill>
                  <a:srgbClr val="000000"/>
                </a:solidFill>
                <a:cs typeface="Arial" charset="0"/>
              </a:rPr>
              <a:t>- 4 </a:t>
            </a:r>
            <a:r>
              <a:rPr lang="fr-FR" kern="0" dirty="0" err="1">
                <a:solidFill>
                  <a:srgbClr val="000000"/>
                </a:solidFill>
                <a:cs typeface="Arial" charset="0"/>
              </a:rPr>
              <a:t>moved</a:t>
            </a:r>
            <a:r>
              <a:rPr lang="fr-FR" kern="0" dirty="0">
                <a:solidFill>
                  <a:srgbClr val="000000"/>
                </a:solidFill>
                <a:cs typeface="Arial" charset="0"/>
              </a:rPr>
              <a:t> out of </a:t>
            </a:r>
            <a:r>
              <a:rPr lang="fr-FR" kern="0" dirty="0" err="1">
                <a:solidFill>
                  <a:srgbClr val="000000"/>
                </a:solidFill>
                <a:cs typeface="Arial" charset="0"/>
              </a:rPr>
              <a:t>juridisction</a:t>
            </a:r>
            <a:endParaRPr lang="fr-FR" kern="0" dirty="0">
              <a:solidFill>
                <a:srgbClr val="000000"/>
              </a:solidFill>
              <a:cs typeface="Arial" charset="0"/>
            </a:endParaRPr>
          </a:p>
          <a:p>
            <a:pPr eaLnBrk="0" fontAlgn="auto" hangingPunct="0">
              <a:spcAft>
                <a:spcPts val="0"/>
              </a:spcAft>
              <a:defRPr/>
            </a:pPr>
            <a:r>
              <a:rPr lang="fr-FR" kern="0" dirty="0">
                <a:solidFill>
                  <a:srgbClr val="000000"/>
                </a:solidFill>
                <a:cs typeface="Arial" charset="0"/>
              </a:rPr>
              <a:t>- 6 </a:t>
            </a:r>
            <a:r>
              <a:rPr lang="fr-FR" kern="0" dirty="0" err="1">
                <a:solidFill>
                  <a:srgbClr val="000000"/>
                </a:solidFill>
                <a:cs typeface="Arial" charset="0"/>
              </a:rPr>
              <a:t>can</a:t>
            </a:r>
            <a:r>
              <a:rPr lang="fr-FR" kern="0" dirty="0">
                <a:solidFill>
                  <a:srgbClr val="000000"/>
                </a:solidFill>
                <a:cs typeface="Arial" charset="0"/>
              </a:rPr>
              <a:t> no longer attend</a:t>
            </a:r>
          </a:p>
          <a:p>
            <a:pPr eaLnBrk="0" fontAlgn="auto" hangingPunct="0">
              <a:spcAft>
                <a:spcPts val="0"/>
              </a:spcAft>
              <a:defRPr/>
            </a:pPr>
            <a:r>
              <a:rPr lang="fr-FR" kern="0" dirty="0">
                <a:solidFill>
                  <a:srgbClr val="000000"/>
                </a:solidFill>
                <a:cs typeface="Arial" charset="0"/>
              </a:rPr>
              <a:t>- 2 </a:t>
            </a:r>
            <a:r>
              <a:rPr lang="fr-FR" kern="0" dirty="0" err="1">
                <a:solidFill>
                  <a:srgbClr val="000000"/>
                </a:solidFill>
                <a:cs typeface="Arial" charset="0"/>
              </a:rPr>
              <a:t>tired</a:t>
            </a:r>
            <a:r>
              <a:rPr lang="fr-FR" kern="0" dirty="0">
                <a:solidFill>
                  <a:srgbClr val="000000"/>
                </a:solidFill>
                <a:cs typeface="Arial" charset="0"/>
              </a:rPr>
              <a:t> of </a:t>
            </a:r>
            <a:r>
              <a:rPr lang="fr-FR" kern="0" dirty="0" err="1">
                <a:solidFill>
                  <a:srgbClr val="000000"/>
                </a:solidFill>
                <a:cs typeface="Arial" charset="0"/>
              </a:rPr>
              <a:t>taking</a:t>
            </a:r>
            <a:r>
              <a:rPr lang="fr-FR" kern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fr-FR" kern="0" dirty="0" err="1">
                <a:solidFill>
                  <a:srgbClr val="000000"/>
                </a:solidFill>
                <a:cs typeface="Arial" charset="0"/>
              </a:rPr>
              <a:t>pills</a:t>
            </a:r>
            <a:r>
              <a:rPr lang="fr-FR" kern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fr-FR" kern="0" dirty="0" err="1">
                <a:solidFill>
                  <a:srgbClr val="000000"/>
                </a:solidFill>
                <a:cs typeface="Arial" charset="0"/>
              </a:rPr>
              <a:t>every</a:t>
            </a:r>
            <a:r>
              <a:rPr lang="fr-FR" kern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fr-FR" kern="0" dirty="0" err="1">
                <a:solidFill>
                  <a:srgbClr val="000000"/>
                </a:solidFill>
                <a:cs typeface="Arial" charset="0"/>
              </a:rPr>
              <a:t>day</a:t>
            </a:r>
            <a:endParaRPr lang="fr-FR" kern="0" dirty="0">
              <a:solidFill>
                <a:srgbClr val="000000"/>
              </a:solidFill>
              <a:cs typeface="Arial" charset="0"/>
            </a:endParaRPr>
          </a:p>
          <a:p>
            <a:pPr eaLnBrk="0" fontAlgn="auto" hangingPunct="0">
              <a:spcAft>
                <a:spcPts val="0"/>
              </a:spcAft>
              <a:defRPr/>
            </a:pPr>
            <a:r>
              <a:rPr lang="fr-FR" kern="0" dirty="0">
                <a:solidFill>
                  <a:srgbClr val="000000"/>
                </a:solidFill>
                <a:cs typeface="Arial" charset="0"/>
              </a:rPr>
              <a:t>- 3 </a:t>
            </a:r>
            <a:r>
              <a:rPr lang="fr-FR" kern="0" dirty="0" err="1">
                <a:solidFill>
                  <a:srgbClr val="000000"/>
                </a:solidFill>
                <a:cs typeface="Arial" charset="0"/>
              </a:rPr>
              <a:t>eGFR</a:t>
            </a:r>
            <a:r>
              <a:rPr lang="fr-FR" kern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fr-FR" kern="0" dirty="0" err="1">
                <a:solidFill>
                  <a:srgbClr val="000000"/>
                </a:solidFill>
                <a:cs typeface="Arial" charset="0"/>
              </a:rPr>
              <a:t>dropped</a:t>
            </a:r>
            <a:r>
              <a:rPr lang="fr-FR" kern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fr-FR" kern="0" dirty="0" err="1">
                <a:solidFill>
                  <a:srgbClr val="000000"/>
                </a:solidFill>
                <a:cs typeface="Arial" charset="0"/>
              </a:rPr>
              <a:t>below</a:t>
            </a:r>
            <a:r>
              <a:rPr lang="fr-FR" kern="0" dirty="0">
                <a:solidFill>
                  <a:srgbClr val="000000"/>
                </a:solidFill>
                <a:cs typeface="Arial" charset="0"/>
              </a:rPr>
              <a:t> 60 ml/mn </a:t>
            </a:r>
          </a:p>
          <a:p>
            <a:pPr eaLnBrk="0" fontAlgn="auto" hangingPunct="0">
              <a:spcAft>
                <a:spcPts val="0"/>
              </a:spcAft>
              <a:defRPr/>
            </a:pPr>
            <a:r>
              <a:rPr lang="fr-FR" kern="0" dirty="0">
                <a:solidFill>
                  <a:srgbClr val="000000"/>
                </a:solidFill>
                <a:cs typeface="Arial" charset="0"/>
              </a:rPr>
              <a:t>- 6 </a:t>
            </a:r>
            <a:r>
              <a:rPr lang="fr-FR" kern="0" dirty="0" err="1">
                <a:solidFill>
                  <a:srgbClr val="000000"/>
                </a:solidFill>
                <a:cs typeface="Arial" charset="0"/>
              </a:rPr>
              <a:t>others</a:t>
            </a:r>
            <a:r>
              <a:rPr lang="fr-FR" kern="0" dirty="0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  <p:sp>
        <p:nvSpPr>
          <p:cNvPr id="46" name="Rectangle 51"/>
          <p:cNvSpPr>
            <a:spLocks noChangeArrowheads="1"/>
          </p:cNvSpPr>
          <p:nvPr/>
        </p:nvSpPr>
        <p:spPr bwMode="auto">
          <a:xfrm>
            <a:off x="925514" y="4244579"/>
            <a:ext cx="4027487" cy="369324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  <a:effectLst/>
        </p:spPr>
        <p:txBody>
          <a:bodyPr lIns="91430" tIns="45716" rIns="91430" bIns="45716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en-US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3069 (83%) </a:t>
            </a:r>
            <a:r>
              <a:rPr lang="fr-FR" altLang="en-US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fr-FR" altLang="en-US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visit</a:t>
            </a:r>
            <a:r>
              <a:rPr lang="fr-FR" altLang="en-US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M12 or </a:t>
            </a:r>
            <a:r>
              <a:rPr lang="fr-FR" altLang="en-US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later</a:t>
            </a:r>
            <a:endParaRPr lang="fr-FR" altLang="en-US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88914" y="4726781"/>
            <a:ext cx="4764087" cy="369324"/>
          </a:xfrm>
          <a:prstGeom prst="rect">
            <a:avLst/>
          </a:prstGeom>
          <a:solidFill>
            <a:schemeClr val="bg1"/>
          </a:solidFill>
          <a:ln w="19050">
            <a:solidFill>
              <a:srgbClr val="333399"/>
            </a:solidFill>
          </a:ln>
          <a:effectLst/>
        </p:spPr>
        <p:txBody>
          <a:bodyPr lIns="91430" tIns="45716" rIns="91430" bIns="45716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4,100 PY by 10/31/2017 for HIV incidence</a:t>
            </a:r>
          </a:p>
        </p:txBody>
      </p:sp>
      <p:sp>
        <p:nvSpPr>
          <p:cNvPr id="97286" name="Rectangle 61"/>
          <p:cNvSpPr>
            <a:spLocks noChangeArrowheads="1"/>
          </p:cNvSpPr>
          <p:nvPr/>
        </p:nvSpPr>
        <p:spPr bwMode="auto">
          <a:xfrm>
            <a:off x="114847" y="1062038"/>
            <a:ext cx="5109071" cy="64632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0" tIns="45716" rIns="91430" bIns="45716">
            <a:spAutoFit/>
          </a:bodyPr>
          <a:lstStyle/>
          <a:p>
            <a:pPr algn="ctr" eaLnBrk="0" hangingPunct="0"/>
            <a:r>
              <a:rPr lang="fr-FR" altLang="fr-FR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3700 recruited from 03/01/2016 to 10/31/2016 </a:t>
            </a:r>
          </a:p>
          <a:p>
            <a:pPr algn="ctr" eaLnBrk="0" hangingPunct="0"/>
            <a:r>
              <a:rPr lang="fr-FR" altLang="fr-FR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 dispensed PrEP at baseline</a:t>
            </a:r>
            <a:endParaRPr lang="fr-FR" altLang="fr-F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7287" name="Connecteur droit 79"/>
          <p:cNvCxnSpPr>
            <a:cxnSpLocks noChangeShapeType="1"/>
          </p:cNvCxnSpPr>
          <p:nvPr/>
        </p:nvCxnSpPr>
        <p:spPr bwMode="auto">
          <a:xfrm>
            <a:off x="609600" y="1546622"/>
            <a:ext cx="0" cy="318015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288" name="ZoneTexte 29"/>
          <p:cNvSpPr txBox="1">
            <a:spLocks noChangeArrowheads="1"/>
          </p:cNvSpPr>
          <p:nvPr/>
        </p:nvSpPr>
        <p:spPr bwMode="auto">
          <a:xfrm>
            <a:off x="6361142" y="4868909"/>
            <a:ext cx="2782858" cy="30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fr-FR" altLang="fr-FR" sz="1400" dirty="0" err="1" smtClean="0">
                <a:solidFill>
                  <a:srgbClr val="000000"/>
                </a:solidFill>
              </a:rPr>
              <a:t>Grulich</a:t>
            </a:r>
            <a:r>
              <a:rPr lang="fr-FR" altLang="fr-FR" sz="1400" dirty="0" smtClean="0">
                <a:solidFill>
                  <a:srgbClr val="000000"/>
                </a:solidFill>
              </a:rPr>
              <a:t> A. et al. Lancet HIV 2018</a:t>
            </a: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1649414" y="119063"/>
            <a:ext cx="7248525" cy="8001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lIns="91412" tIns="45706" rIns="91412" bIns="45706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11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22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33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44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800" b="1" dirty="0" smtClean="0">
                <a:solidFill>
                  <a:srgbClr val="000000"/>
                </a:solidFill>
              </a:rPr>
              <a:t>HIV-Infections </a:t>
            </a:r>
            <a:r>
              <a:rPr lang="fr-FR" altLang="fr-FR" sz="2800" b="1" dirty="0" err="1">
                <a:solidFill>
                  <a:srgbClr val="000000"/>
                </a:solidFill>
              </a:rPr>
              <a:t>a</a:t>
            </a:r>
            <a:r>
              <a:rPr lang="fr-FR" altLang="fr-FR" sz="2800" b="1" dirty="0" err="1" smtClean="0">
                <a:solidFill>
                  <a:srgbClr val="000000"/>
                </a:solidFill>
              </a:rPr>
              <a:t>mong</a:t>
            </a:r>
            <a:r>
              <a:rPr lang="fr-FR" altLang="fr-FR" sz="2800" b="1" dirty="0" smtClean="0">
                <a:solidFill>
                  <a:srgbClr val="000000"/>
                </a:solidFill>
              </a:rPr>
              <a:t> MSM </a:t>
            </a:r>
            <a:r>
              <a:rPr lang="fr-FR" altLang="fr-FR" sz="2800" b="1" dirty="0" err="1" smtClean="0">
                <a:solidFill>
                  <a:srgbClr val="000000"/>
                </a:solidFill>
              </a:rPr>
              <a:t>Enrolled</a:t>
            </a:r>
            <a:r>
              <a:rPr lang="fr-FR" altLang="fr-FR" sz="2800" b="1" dirty="0" smtClean="0">
                <a:solidFill>
                  <a:srgbClr val="000000"/>
                </a:solidFill>
              </a:rPr>
              <a:t> in the</a:t>
            </a:r>
            <a:r>
              <a:rPr lang="fr-FR" altLang="fr-FR" sz="2800" b="1" dirty="0">
                <a:solidFill>
                  <a:srgbClr val="000000"/>
                </a:solidFill>
              </a:rPr>
              <a:t> </a:t>
            </a:r>
            <a:r>
              <a:rPr lang="fr-FR" altLang="fr-FR" sz="2800" b="1" dirty="0" smtClean="0">
                <a:solidFill>
                  <a:srgbClr val="000000"/>
                </a:solidFill>
              </a:rPr>
              <a:t>EPIC </a:t>
            </a:r>
            <a:r>
              <a:rPr lang="fr-FR" altLang="fr-FR" sz="2800" b="1" dirty="0" err="1" smtClean="0">
                <a:solidFill>
                  <a:srgbClr val="000000"/>
                </a:solidFill>
              </a:rPr>
              <a:t>Study</a:t>
            </a:r>
            <a:r>
              <a:rPr lang="fr-FR" altLang="fr-FR" sz="2800" b="1" dirty="0" smtClean="0">
                <a:solidFill>
                  <a:srgbClr val="000000"/>
                </a:solidFill>
              </a:rPr>
              <a:t> in </a:t>
            </a:r>
            <a:r>
              <a:rPr lang="fr-FR" altLang="fr-FR" sz="2800" b="1" dirty="0">
                <a:solidFill>
                  <a:srgbClr val="000000"/>
                </a:solidFill>
              </a:rPr>
              <a:t>NSW</a:t>
            </a:r>
            <a:endParaRPr lang="en-US" altLang="fr-FR" sz="2800" b="1" dirty="0">
              <a:solidFill>
                <a:srgbClr val="000000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5459837" y="1212287"/>
            <a:ext cx="343693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200150" indent="-45720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en-AU" altLang="fr-FR" sz="2000" b="1" dirty="0" smtClean="0">
              <a:solidFill>
                <a:srgbClr val="000000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AU" altLang="fr-FR" sz="2000" b="1" dirty="0" smtClean="0">
                <a:solidFill>
                  <a:srgbClr val="000000"/>
                </a:solidFill>
              </a:rPr>
              <a:t>2 new HIV infections: </a:t>
            </a:r>
          </a:p>
          <a:p>
            <a:pPr algn="ctr">
              <a:spcBef>
                <a:spcPct val="20000"/>
              </a:spcBef>
            </a:pPr>
            <a:r>
              <a:rPr lang="en-AU" altLang="fr-FR" sz="2000" dirty="0" smtClean="0">
                <a:solidFill>
                  <a:srgbClr val="000000"/>
                </a:solidFill>
              </a:rPr>
              <a:t>1 was dispensed but never commenced PrEP</a:t>
            </a:r>
          </a:p>
          <a:p>
            <a:pPr algn="ctr">
              <a:spcBef>
                <a:spcPct val="20000"/>
              </a:spcBef>
            </a:pPr>
            <a:r>
              <a:rPr lang="en-AU" altLang="fr-FR" sz="2000" dirty="0" smtClean="0">
                <a:solidFill>
                  <a:srgbClr val="000000"/>
                </a:solidFill>
              </a:rPr>
              <a:t>1 discontinued PrEP months prior to infection</a:t>
            </a:r>
          </a:p>
          <a:p>
            <a:pPr lvl="1" algn="ctr">
              <a:spcBef>
                <a:spcPct val="20000"/>
              </a:spcBef>
              <a:buFont typeface="Arial" pitchFamily="34" charset="0"/>
              <a:buChar char="•"/>
            </a:pPr>
            <a:endParaRPr lang="en-AU" altLang="fr-FR" dirty="0" smtClean="0">
              <a:solidFill>
                <a:srgbClr val="000000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AU" altLang="fr-FR" sz="2000" b="1" dirty="0" smtClean="0">
                <a:solidFill>
                  <a:srgbClr val="000000"/>
                </a:solidFill>
              </a:rPr>
              <a:t>Incidence rate: </a:t>
            </a:r>
          </a:p>
          <a:p>
            <a:pPr algn="ctr">
              <a:spcBef>
                <a:spcPct val="20000"/>
              </a:spcBef>
            </a:pPr>
            <a:r>
              <a:rPr lang="en-AU" altLang="fr-FR" sz="2000" dirty="0" smtClean="0">
                <a:solidFill>
                  <a:srgbClr val="000000"/>
                </a:solidFill>
              </a:rPr>
              <a:t> </a:t>
            </a:r>
            <a:r>
              <a:rPr lang="it-IT" altLang="fr-FR" sz="2000" dirty="0" smtClean="0">
                <a:solidFill>
                  <a:srgbClr val="000000"/>
                </a:solidFill>
              </a:rPr>
              <a:t>0.048/100 person-years</a:t>
            </a:r>
          </a:p>
          <a:p>
            <a:pPr algn="ctr">
              <a:spcBef>
                <a:spcPct val="20000"/>
              </a:spcBef>
            </a:pPr>
            <a:r>
              <a:rPr lang="it-IT" altLang="fr-FR" sz="2000" dirty="0" smtClean="0">
                <a:solidFill>
                  <a:srgbClr val="000000"/>
                </a:solidFill>
              </a:rPr>
              <a:t> (95%CI 0.012-0.195</a:t>
            </a:r>
            <a:r>
              <a:rPr lang="it-IT" altLang="fr-FR" dirty="0" smtClean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ct val="20000"/>
              </a:spcBef>
            </a:pPr>
            <a:endParaRPr lang="en-AU" altLang="fr-FR" sz="3200" b="1" dirty="0" smtClean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</a:pPr>
            <a:endParaRPr lang="en-AU" altLang="fr-FR" sz="3200" b="1" dirty="0" smtClean="0">
              <a:solidFill>
                <a:srgbClr val="000000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609600" y="3017044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620713" y="438269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609600" y="1889522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052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96441"/>
            <a:ext cx="1504950" cy="84534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0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itle 1"/>
          <p:cNvSpPr>
            <a:spLocks noGrp="1"/>
          </p:cNvSpPr>
          <p:nvPr>
            <p:ph type="title"/>
          </p:nvPr>
        </p:nvSpPr>
        <p:spPr>
          <a:xfrm>
            <a:off x="304800" y="114300"/>
            <a:ext cx="8534400" cy="742950"/>
          </a:xfrm>
          <a:solidFill>
            <a:schemeClr val="accent5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GB" sz="2800" b="1" dirty="0" err="1" smtClean="0">
                <a:solidFill>
                  <a:schemeClr val="tx1"/>
                </a:solidFill>
                <a:ea typeface="MS PGothic"/>
              </a:rPr>
              <a:t>iPrEx</a:t>
            </a:r>
            <a:r>
              <a:rPr lang="en-GB" sz="2800" b="1" dirty="0" smtClean="0">
                <a:solidFill>
                  <a:schemeClr val="tx1"/>
                </a:solidFill>
                <a:ea typeface="MS PGothic"/>
              </a:rPr>
              <a:t> OLE: </a:t>
            </a:r>
            <a:r>
              <a:rPr lang="en-US" sz="2800" b="1" dirty="0" smtClean="0">
                <a:solidFill>
                  <a:srgbClr val="000000"/>
                </a:solidFill>
                <a:ea typeface="MS PGothic"/>
                <a:cs typeface="MS PGothic"/>
              </a:rPr>
              <a:t>HIV Incidence According to </a:t>
            </a:r>
            <a:br>
              <a:rPr lang="en-US" sz="2800" b="1" dirty="0" smtClean="0">
                <a:solidFill>
                  <a:srgbClr val="000000"/>
                </a:solidFill>
                <a:ea typeface="MS PGothic"/>
                <a:cs typeface="MS PGothic"/>
              </a:rPr>
            </a:br>
            <a:r>
              <a:rPr lang="en-US" sz="2800" b="1" dirty="0" smtClean="0">
                <a:solidFill>
                  <a:srgbClr val="000000"/>
                </a:solidFill>
                <a:ea typeface="MS PGothic"/>
                <a:cs typeface="MS PGothic"/>
              </a:rPr>
              <a:t>TFV-DP Levels in DBS</a:t>
            </a:r>
            <a:endParaRPr lang="en-GB" sz="2800" b="1" dirty="0" smtClean="0">
              <a:solidFill>
                <a:schemeClr val="tx1"/>
              </a:solidFill>
              <a:ea typeface="MS PGothic"/>
            </a:endParaRPr>
          </a:p>
        </p:txBody>
      </p:sp>
      <p:sp>
        <p:nvSpPr>
          <p:cNvPr id="10752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15491"/>
            <a:ext cx="8229600" cy="227409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GB" altLang="fr-FR" smtClean="0">
              <a:ea typeface="MS PGothic" pitchFamily="34" charset="-128"/>
            </a:endParaRPr>
          </a:p>
          <a:p>
            <a:pPr>
              <a:spcBef>
                <a:spcPct val="0"/>
              </a:spcBef>
            </a:pPr>
            <a:endParaRPr lang="en-GB" altLang="fr-FR" smtClean="0">
              <a:ea typeface="MS PGothic" pitchFamily="34" charset="-128"/>
            </a:endParaRPr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/>
        </p:nvGraphicFramePr>
        <p:xfrm>
          <a:off x="228601" y="971550"/>
          <a:ext cx="8689975" cy="2944413"/>
        </p:xfrm>
        <a:graphic>
          <a:graphicData uri="http://schemas.openxmlformats.org/drawingml/2006/table">
            <a:tbl>
              <a:tblPr/>
              <a:tblGrid>
                <a:gridCol w="1967542"/>
                <a:gridCol w="2131505"/>
                <a:gridCol w="1475656"/>
                <a:gridCol w="1861911"/>
                <a:gridCol w="1253361"/>
              </a:tblGrid>
              <a:tr h="7308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TFV-DP in DBS </a:t>
                      </a:r>
                      <a:r>
                        <a:rPr kumimoji="0" lang="en-GB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fmol</a:t>
                      </a: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/punch</a:t>
                      </a:r>
                    </a:p>
                  </a:txBody>
                  <a:tcPr marL="9524" marR="9524" marT="7152" marB="715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0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Est. </a:t>
                      </a: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dosing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(Tablets/</a:t>
                      </a:r>
                      <a:r>
                        <a:rPr kumimoji="0" lang="en-GB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wk</a:t>
                      </a: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2" marB="715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0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% of </a:t>
                      </a: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FU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2" marB="715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0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HIV </a:t>
                      </a: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incidence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/100PY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2" marB="715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0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95% CI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2" marB="715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0C1"/>
                    </a:solidFill>
                  </a:tcPr>
                </a:tc>
              </a:tr>
              <a:tr h="442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&lt;2.5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2" marB="715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None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2" marB="715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26%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2" marB="715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4.7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2" marB="715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2.8 </a:t>
                      </a: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- 7.2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2" marB="715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42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2.5 to &lt;350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2" marB="715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&lt;</a:t>
                      </a: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2" marB="715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27%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2" marB="715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2.2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2" marB="715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1.1 </a:t>
                      </a: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 </a:t>
                      </a: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4.1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2" marB="715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≥350 to &lt;700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2" marB="715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 to </a:t>
                      </a: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2" marB="715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12%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2" marB="715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0.6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2" marB="715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0.0 </a:t>
                      </a: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 </a:t>
                      </a: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2.5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2" marB="715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42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≥700 to 1249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2" marB="715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 to </a:t>
                      </a: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2" marB="715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22%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2" marB="715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 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2" marB="715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0.0 </a:t>
                      </a: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 </a:t>
                      </a: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0.6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2" marB="715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≥1250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2" marB="715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Daily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2" marB="715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5%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2" marB="715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 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2" marB="715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0.0 </a:t>
                      </a: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 </a:t>
                      </a: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1.1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2" marB="715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7558" name="Content Placeholder 2"/>
          <p:cNvSpPr txBox="1">
            <a:spLocks/>
          </p:cNvSpPr>
          <p:nvPr/>
        </p:nvSpPr>
        <p:spPr bwMode="auto">
          <a:xfrm>
            <a:off x="371476" y="3994548"/>
            <a:ext cx="6562725" cy="11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Aft>
                <a:spcPts val="600"/>
              </a:spcAft>
              <a:buClr>
                <a:srgbClr val="A9A9A9"/>
              </a:buClr>
              <a:buSzPct val="90000"/>
              <a:buFont typeface="Wingdings" pitchFamily="2" charset="2"/>
              <a:buNone/>
            </a:pPr>
            <a:r>
              <a:rPr lang="en-GB" altLang="fr-FR" sz="1000" smtClean="0">
                <a:solidFill>
                  <a:srgbClr val="000000"/>
                </a:solidFill>
                <a:ea typeface="MS PGothic" pitchFamily="34" charset="-128"/>
              </a:rPr>
              <a:t>*</a:t>
            </a:r>
            <a:r>
              <a:rPr lang="en-GB" altLang="fr-FR" sz="1400" smtClean="0">
                <a:solidFill>
                  <a:srgbClr val="000000"/>
                </a:solidFill>
                <a:ea typeface="MS PGothic" pitchFamily="34" charset="-128"/>
              </a:rPr>
              <a:t>Tenofovir-diphosphate (TFV-DP) was quantified in dried blood spots (DBS)</a:t>
            </a:r>
          </a:p>
        </p:txBody>
      </p:sp>
      <p:sp>
        <p:nvSpPr>
          <p:cNvPr id="107559" name="ZoneTexte 1"/>
          <p:cNvSpPr txBox="1">
            <a:spLocks noChangeArrowheads="1"/>
          </p:cNvSpPr>
          <p:nvPr/>
        </p:nvSpPr>
        <p:spPr bwMode="auto">
          <a:xfrm>
            <a:off x="6550020" y="4860519"/>
            <a:ext cx="25939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fr-FR" altLang="fr-FR" sz="1600" dirty="0" smtClean="0">
                <a:solidFill>
                  <a:srgbClr val="000000"/>
                </a:solidFill>
              </a:rPr>
              <a:t>Grant et al Lancet ID 2014</a:t>
            </a:r>
            <a:endParaRPr lang="en-US" altLang="fr-FR" sz="1600" dirty="0" smtClean="0">
              <a:solidFill>
                <a:srgbClr val="000000"/>
              </a:solidFill>
            </a:endParaRPr>
          </a:p>
        </p:txBody>
      </p:sp>
      <p:sp>
        <p:nvSpPr>
          <p:cNvPr id="154665" name="ZoneTexte 3"/>
          <p:cNvSpPr txBox="1">
            <a:spLocks noChangeArrowheads="1"/>
          </p:cNvSpPr>
          <p:nvPr/>
        </p:nvSpPr>
        <p:spPr bwMode="auto">
          <a:xfrm>
            <a:off x="384175" y="4106466"/>
            <a:ext cx="8534400" cy="82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50000"/>
              </a:lnSpc>
              <a:buClr>
                <a:srgbClr val="8FB08C"/>
              </a:buClr>
              <a:buSzPct val="120000"/>
              <a:buFont typeface="Wingdings" pitchFamily="2" charset="2"/>
              <a:buChar char="§"/>
            </a:pPr>
            <a:r>
              <a:rPr lang="fr-FR" altLang="fr-FR" sz="1600" b="1" dirty="0" smtClean="0">
                <a:solidFill>
                  <a:srgbClr val="000000"/>
                </a:solidFill>
              </a:rPr>
              <a:t>Drug concentrations </a:t>
            </a:r>
            <a:r>
              <a:rPr lang="fr-FR" altLang="fr-FR" sz="1600" b="1" dirty="0" err="1" smtClean="0">
                <a:solidFill>
                  <a:srgbClr val="000000"/>
                </a:solidFill>
              </a:rPr>
              <a:t>strongly</a:t>
            </a:r>
            <a:r>
              <a:rPr lang="fr-FR" altLang="fr-FR" sz="1600" b="1" dirty="0" smtClean="0">
                <a:solidFill>
                  <a:srgbClr val="000000"/>
                </a:solidFill>
              </a:rPr>
              <a:t> </a:t>
            </a:r>
            <a:r>
              <a:rPr lang="fr-FR" altLang="fr-FR" sz="1600" b="1" dirty="0" err="1" smtClean="0">
                <a:solidFill>
                  <a:srgbClr val="000000"/>
                </a:solidFill>
              </a:rPr>
              <a:t>associated</a:t>
            </a:r>
            <a:r>
              <a:rPr lang="fr-FR" altLang="fr-FR" sz="1600" b="1" dirty="0" smtClean="0">
                <a:solidFill>
                  <a:srgbClr val="000000"/>
                </a:solidFill>
              </a:rPr>
              <a:t> </a:t>
            </a:r>
            <a:r>
              <a:rPr lang="fr-FR" altLang="fr-FR" sz="1600" b="1" dirty="0" err="1" smtClean="0">
                <a:solidFill>
                  <a:srgbClr val="000000"/>
                </a:solidFill>
              </a:rPr>
              <a:t>with</a:t>
            </a:r>
            <a:r>
              <a:rPr lang="fr-FR" altLang="fr-FR" sz="1600" b="1" dirty="0" smtClean="0">
                <a:solidFill>
                  <a:srgbClr val="000000"/>
                </a:solidFill>
              </a:rPr>
              <a:t> HIV incidence</a:t>
            </a:r>
          </a:p>
          <a:p>
            <a:pPr>
              <a:lnSpc>
                <a:spcPct val="150000"/>
              </a:lnSpc>
              <a:buClr>
                <a:srgbClr val="8FB08C"/>
              </a:buClr>
              <a:buSzPct val="120000"/>
              <a:buFont typeface="Wingdings" pitchFamily="2" charset="2"/>
              <a:buChar char="§"/>
            </a:pPr>
            <a:r>
              <a:rPr lang="fr-FR" altLang="fr-FR" sz="1600" b="1" dirty="0" smtClean="0">
                <a:solidFill>
                  <a:srgbClr val="000000"/>
                </a:solidFill>
              </a:rPr>
              <a:t>No HIV-infection </a:t>
            </a:r>
            <a:r>
              <a:rPr lang="fr-FR" altLang="fr-FR" sz="1600" b="1" dirty="0" err="1" smtClean="0">
                <a:solidFill>
                  <a:srgbClr val="000000"/>
                </a:solidFill>
              </a:rPr>
              <a:t>detected</a:t>
            </a:r>
            <a:r>
              <a:rPr lang="fr-FR" altLang="fr-FR" sz="1600" b="1" dirty="0" smtClean="0">
                <a:solidFill>
                  <a:srgbClr val="000000"/>
                </a:solidFill>
              </a:rPr>
              <a:t> </a:t>
            </a:r>
            <a:r>
              <a:rPr lang="fr-FR" altLang="fr-FR" sz="1600" b="1" dirty="0" err="1" smtClean="0">
                <a:solidFill>
                  <a:srgbClr val="000000"/>
                </a:solidFill>
              </a:rPr>
              <a:t>with</a:t>
            </a:r>
            <a:r>
              <a:rPr lang="fr-FR" altLang="fr-FR" sz="1600" b="1" dirty="0" smtClean="0">
                <a:solidFill>
                  <a:srgbClr val="000000"/>
                </a:solidFill>
              </a:rPr>
              <a:t> </a:t>
            </a:r>
            <a:r>
              <a:rPr lang="fr-FR" altLang="fr-FR" sz="1600" b="1" dirty="0" err="1" smtClean="0">
                <a:solidFill>
                  <a:srgbClr val="000000"/>
                </a:solidFill>
              </a:rPr>
              <a:t>estimated</a:t>
            </a:r>
            <a:r>
              <a:rPr lang="fr-FR" altLang="fr-FR" sz="1600" b="1" dirty="0" smtClean="0">
                <a:solidFill>
                  <a:srgbClr val="000000"/>
                </a:solidFill>
              </a:rPr>
              <a:t> use &gt; 4 </a:t>
            </a:r>
            <a:r>
              <a:rPr lang="fr-FR" altLang="fr-FR" sz="1600" b="1" dirty="0" err="1" smtClean="0">
                <a:solidFill>
                  <a:srgbClr val="000000"/>
                </a:solidFill>
              </a:rPr>
              <a:t>tablets</a:t>
            </a:r>
            <a:r>
              <a:rPr lang="fr-FR" altLang="fr-FR" sz="1600" b="1" dirty="0" smtClean="0">
                <a:solidFill>
                  <a:srgbClr val="000000"/>
                </a:solidFill>
              </a:rPr>
              <a:t> per </a:t>
            </a:r>
            <a:r>
              <a:rPr lang="fr-FR" altLang="fr-FR" sz="1600" b="1" dirty="0" err="1" smtClean="0">
                <a:solidFill>
                  <a:srgbClr val="000000"/>
                </a:solidFill>
              </a:rPr>
              <a:t>week</a:t>
            </a:r>
            <a:r>
              <a:rPr lang="fr-FR" altLang="fr-FR" sz="1600" b="1" dirty="0" smtClean="0">
                <a:solidFill>
                  <a:srgbClr val="000000"/>
                </a:solidFill>
              </a:rPr>
              <a:t> </a:t>
            </a:r>
            <a:endParaRPr lang="fr-FR" altLang="fr-FR" sz="1600" b="1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5791200" y="1028700"/>
            <a:ext cx="1828800" cy="28575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5536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14300"/>
            <a:ext cx="8686800" cy="800100"/>
          </a:xfrm>
          <a:solidFill>
            <a:schemeClr val="accent5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fr-FR" sz="2800" b="1" dirty="0" smtClean="0"/>
              <a:t>Multiple Causes of HIV Positive Tests </a:t>
            </a:r>
            <a:br>
              <a:rPr lang="en-US" altLang="fr-FR" sz="2800" b="1" dirty="0" smtClean="0"/>
            </a:br>
            <a:r>
              <a:rPr lang="en-US" altLang="fr-FR" sz="2800" b="1" dirty="0" smtClean="0"/>
              <a:t>in PrEP Users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74032"/>
            <a:ext cx="8458200" cy="3365897"/>
          </a:xfrm>
        </p:spPr>
        <p:txBody>
          <a:bodyPr/>
          <a:lstStyle/>
          <a:p>
            <a:pPr>
              <a:spcBef>
                <a:spcPct val="40000"/>
              </a:spcBef>
              <a:spcAft>
                <a:spcPct val="400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fr-FR" sz="2400" dirty="0" smtClean="0">
                <a:solidFill>
                  <a:schemeClr val="bg1">
                    <a:lumMod val="65000"/>
                  </a:schemeClr>
                </a:solidFill>
              </a:rPr>
              <a:t>PrEP discontinuation or low adherence </a:t>
            </a:r>
          </a:p>
          <a:p>
            <a:pPr>
              <a:spcBef>
                <a:spcPct val="40000"/>
              </a:spcBef>
              <a:spcAft>
                <a:spcPct val="400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fr-FR" sz="2400" b="1" dirty="0" smtClean="0"/>
              <a:t>HIV-infection before PrEP initiation</a:t>
            </a:r>
          </a:p>
          <a:p>
            <a:pPr>
              <a:spcBef>
                <a:spcPct val="40000"/>
              </a:spcBef>
              <a:spcAft>
                <a:spcPct val="400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fr-FR" sz="2400" dirty="0" smtClean="0">
                <a:solidFill>
                  <a:schemeClr val="bg1">
                    <a:lumMod val="65000"/>
                  </a:schemeClr>
                </a:solidFill>
              </a:rPr>
              <a:t>Breakthrough infection with a resistant virus</a:t>
            </a:r>
          </a:p>
          <a:p>
            <a:pPr>
              <a:spcBef>
                <a:spcPct val="40000"/>
              </a:spcBef>
              <a:spcAft>
                <a:spcPct val="400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fr-FR" sz="2400" dirty="0" smtClean="0">
                <a:solidFill>
                  <a:schemeClr val="bg1">
                    <a:lumMod val="65000"/>
                  </a:schemeClr>
                </a:solidFill>
              </a:rPr>
              <a:t>Breakthrough </a:t>
            </a:r>
            <a:r>
              <a:rPr lang="en-US" altLang="fr-FR" sz="2400" dirty="0">
                <a:solidFill>
                  <a:schemeClr val="bg1">
                    <a:lumMod val="65000"/>
                  </a:schemeClr>
                </a:solidFill>
              </a:rPr>
              <a:t>infection </a:t>
            </a:r>
            <a:r>
              <a:rPr lang="en-US" altLang="fr-FR" sz="2400" dirty="0" smtClean="0">
                <a:solidFill>
                  <a:schemeClr val="bg1">
                    <a:lumMod val="65000"/>
                  </a:schemeClr>
                </a:solidFill>
              </a:rPr>
              <a:t>with </a:t>
            </a:r>
            <a:r>
              <a:rPr lang="en-US" altLang="fr-FR" sz="2400" dirty="0">
                <a:solidFill>
                  <a:schemeClr val="bg1">
                    <a:lumMod val="65000"/>
                  </a:schemeClr>
                </a:solidFill>
              </a:rPr>
              <a:t>a </a:t>
            </a:r>
            <a:r>
              <a:rPr lang="en-US" altLang="fr-FR" sz="2400" dirty="0" smtClean="0">
                <a:solidFill>
                  <a:schemeClr val="bg1">
                    <a:lumMod val="65000"/>
                  </a:schemeClr>
                </a:solidFill>
              </a:rPr>
              <a:t>susceptible virus</a:t>
            </a:r>
          </a:p>
          <a:p>
            <a:pPr>
              <a:spcBef>
                <a:spcPct val="40000"/>
              </a:spcBef>
              <a:spcAft>
                <a:spcPct val="400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fr-FR" sz="2400" dirty="0" smtClean="0">
                <a:solidFill>
                  <a:schemeClr val="bg1">
                    <a:lumMod val="65000"/>
                  </a:schemeClr>
                </a:solidFill>
              </a:rPr>
              <a:t>False-positive HIV test</a:t>
            </a:r>
            <a:endParaRPr lang="en-US" altLang="fr-FR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8309" name="ZoneTexte 1"/>
          <p:cNvSpPr txBox="1">
            <a:spLocks noChangeArrowheads="1"/>
          </p:cNvSpPr>
          <p:nvPr/>
        </p:nvSpPr>
        <p:spPr bwMode="auto">
          <a:xfrm>
            <a:off x="304800" y="1085850"/>
            <a:ext cx="861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r>
              <a:rPr lang="fr-FR" altLang="fr-FR" sz="2800" b="1" dirty="0" smtClean="0">
                <a:solidFill>
                  <a:srgbClr val="000000"/>
                </a:solidFill>
              </a:rPr>
              <a:t>Rare </a:t>
            </a:r>
            <a:r>
              <a:rPr lang="fr-FR" altLang="fr-FR" sz="2800" b="1" dirty="0" err="1" smtClean="0">
                <a:solidFill>
                  <a:srgbClr val="000000"/>
                </a:solidFill>
              </a:rPr>
              <a:t>events</a:t>
            </a:r>
            <a:r>
              <a:rPr lang="fr-FR" altLang="fr-FR" sz="2800" b="1" dirty="0" smtClean="0">
                <a:solidFill>
                  <a:srgbClr val="000000"/>
                </a:solidFill>
              </a:rPr>
              <a:t> </a:t>
            </a:r>
            <a:r>
              <a:rPr lang="fr-FR" altLang="fr-FR" sz="2800" b="1" dirty="0" err="1" smtClean="0">
                <a:solidFill>
                  <a:srgbClr val="000000"/>
                </a:solidFill>
              </a:rPr>
              <a:t>which</a:t>
            </a:r>
            <a:r>
              <a:rPr lang="fr-FR" altLang="fr-FR" sz="2800" b="1" dirty="0" smtClean="0">
                <a:solidFill>
                  <a:srgbClr val="000000"/>
                </a:solidFill>
              </a:rPr>
              <a:t> </a:t>
            </a:r>
            <a:r>
              <a:rPr lang="fr-FR" altLang="fr-FR" sz="2800" b="1" dirty="0" err="1" smtClean="0">
                <a:solidFill>
                  <a:srgbClr val="000000"/>
                </a:solidFill>
              </a:rPr>
              <a:t>need</a:t>
            </a:r>
            <a:r>
              <a:rPr lang="fr-FR" altLang="fr-FR" sz="2800" b="1" dirty="0" smtClean="0">
                <a:solidFill>
                  <a:srgbClr val="000000"/>
                </a:solidFill>
              </a:rPr>
              <a:t> </a:t>
            </a:r>
            <a:r>
              <a:rPr lang="fr-FR" altLang="fr-FR" sz="2800" b="1" dirty="0" err="1" smtClean="0">
                <a:solidFill>
                  <a:srgbClr val="000000"/>
                </a:solidFill>
              </a:rPr>
              <a:t>thorough</a:t>
            </a:r>
            <a:r>
              <a:rPr lang="fr-FR" altLang="fr-FR" sz="2800" b="1" dirty="0">
                <a:solidFill>
                  <a:srgbClr val="000000"/>
                </a:solidFill>
              </a:rPr>
              <a:t> </a:t>
            </a:r>
            <a:r>
              <a:rPr lang="fr-FR" altLang="fr-FR" sz="2800" b="1" dirty="0" smtClean="0">
                <a:solidFill>
                  <a:srgbClr val="000000"/>
                </a:solidFill>
              </a:rPr>
              <a:t>investigations </a:t>
            </a:r>
          </a:p>
        </p:txBody>
      </p:sp>
    </p:spTree>
    <p:extLst>
      <p:ext uri="{BB962C8B-B14F-4D97-AF65-F5344CB8AC3E}">
        <p14:creationId xmlns:p14="http://schemas.microsoft.com/office/powerpoint/2010/main" val="310778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016126" y="171450"/>
            <a:ext cx="6975475" cy="826294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fr-FR" sz="2800" b="1" kern="0" dirty="0" smtClean="0">
                <a:solidFill>
                  <a:srgbClr val="000000"/>
                </a:solidFill>
              </a:rPr>
              <a:t>Performance of HIV Screening Tests in a </a:t>
            </a:r>
            <a:r>
              <a:rPr lang="en-US" altLang="fr-FR" sz="2800" b="1" kern="0" dirty="0" err="1" smtClean="0">
                <a:solidFill>
                  <a:srgbClr val="000000"/>
                </a:solidFill>
              </a:rPr>
              <a:t>PrEP</a:t>
            </a:r>
            <a:r>
              <a:rPr lang="en-US" altLang="fr-FR" sz="2800" b="1" kern="0" dirty="0" smtClean="0">
                <a:solidFill>
                  <a:srgbClr val="000000"/>
                </a:solidFill>
              </a:rPr>
              <a:t> Trial</a:t>
            </a:r>
          </a:p>
        </p:txBody>
      </p:sp>
      <p:pic>
        <p:nvPicPr>
          <p:cNvPr id="111619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5016"/>
            <a:ext cx="2016125" cy="67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0" name="ZoneTexte 3"/>
          <p:cNvSpPr txBox="1">
            <a:spLocks noChangeArrowheads="1"/>
          </p:cNvSpPr>
          <p:nvPr/>
        </p:nvSpPr>
        <p:spPr bwMode="auto">
          <a:xfrm>
            <a:off x="4549086" y="4867389"/>
            <a:ext cx="45989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r>
              <a:rPr lang="fr-FR" altLang="fr-FR" sz="1400" dirty="0" err="1" smtClean="0">
                <a:solidFill>
                  <a:srgbClr val="000000"/>
                </a:solidFill>
              </a:rPr>
              <a:t>Delaugerre</a:t>
            </a:r>
            <a:r>
              <a:rPr lang="fr-FR" altLang="fr-FR" sz="1400" dirty="0" smtClean="0">
                <a:solidFill>
                  <a:srgbClr val="000000"/>
                </a:solidFill>
              </a:rPr>
              <a:t> C. et al JID 2017</a:t>
            </a:r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488603"/>
              </p:ext>
            </p:extLst>
          </p:nvPr>
        </p:nvGraphicFramePr>
        <p:xfrm>
          <a:off x="204098" y="1365090"/>
          <a:ext cx="8689975" cy="2783845"/>
        </p:xfrm>
        <a:graphic>
          <a:graphicData uri="http://schemas.openxmlformats.org/drawingml/2006/table">
            <a:tbl>
              <a:tblPr/>
              <a:tblGrid>
                <a:gridCol w="2169432"/>
                <a:gridCol w="1929615"/>
                <a:gridCol w="1475656"/>
                <a:gridCol w="1623929"/>
                <a:gridCol w="1491343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WB Assay</a:t>
                      </a:r>
                    </a:p>
                  </a:txBody>
                  <a:tcPr marL="9524" marR="9524" marT="7153" marB="715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  <a:r>
                        <a:rPr kumimoji="0" lang="en-GB" sz="15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th</a:t>
                      </a: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G Ag/Ab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Architect°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3" marB="715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Rapid POC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Vikia</a:t>
                      </a: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°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3" marB="715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 </a:t>
                      </a:r>
                      <a:r>
                        <a:rPr kumimoji="0" lang="en-GB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Autotest</a:t>
                      </a: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AAZ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3" marB="715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Ag/Ab POC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 </a:t>
                      </a:r>
                      <a:r>
                        <a:rPr kumimoji="0" lang="en-GB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Alere</a:t>
                      </a: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°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3" marB="715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5713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Complete (n=7)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(&gt; 6 bands)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3" marB="715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 (100%)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3" marB="715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 (100%)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3" marB="715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 (100%)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3" marB="715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6/6 (100%)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3" marB="715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3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Incomplete (n=8)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(1-6 bands)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3" marB="715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 (100%)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3" marB="715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 (75%)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3" marB="715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 (88%)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3" marB="715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 (100%)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3" marB="715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13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Negative (n=13)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(No antibodies) 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3" marB="715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 (85%)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3" marB="715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 (15%)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3" marB="715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 (0%)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3" marB="715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 (54%)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3" marB="715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4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Overall (n=28)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3" marB="715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26 (83%)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3" marB="715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15 (54%)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3" marB="715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(50%) 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3" marB="715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 (78%)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4" marR="9524" marT="7153" marB="715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1649" name="ZoneTexte 7"/>
          <p:cNvSpPr txBox="1">
            <a:spLocks noChangeArrowheads="1"/>
          </p:cNvSpPr>
          <p:nvPr/>
        </p:nvSpPr>
        <p:spPr bwMode="auto">
          <a:xfrm>
            <a:off x="688641" y="972720"/>
            <a:ext cx="78919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fr-FR" altLang="fr-FR" dirty="0" err="1" smtClean="0">
                <a:solidFill>
                  <a:srgbClr val="000000"/>
                </a:solidFill>
              </a:rPr>
              <a:t>Retrospective</a:t>
            </a:r>
            <a:r>
              <a:rPr lang="fr-FR" altLang="fr-FR" dirty="0" smtClean="0">
                <a:solidFill>
                  <a:srgbClr val="000000"/>
                </a:solidFill>
              </a:rPr>
              <a:t> </a:t>
            </a:r>
            <a:r>
              <a:rPr lang="fr-FR" altLang="fr-FR" dirty="0" err="1" smtClean="0">
                <a:solidFill>
                  <a:srgbClr val="000000"/>
                </a:solidFill>
              </a:rPr>
              <a:t>analysis</a:t>
            </a:r>
            <a:r>
              <a:rPr lang="fr-FR" altLang="fr-FR" dirty="0" smtClean="0">
                <a:solidFill>
                  <a:srgbClr val="000000"/>
                </a:solidFill>
              </a:rPr>
              <a:t> of </a:t>
            </a:r>
            <a:r>
              <a:rPr lang="fr-FR" altLang="fr-FR" dirty="0" err="1" smtClean="0">
                <a:solidFill>
                  <a:srgbClr val="000000"/>
                </a:solidFill>
              </a:rPr>
              <a:t>stored</a:t>
            </a:r>
            <a:r>
              <a:rPr lang="fr-FR" altLang="fr-FR" dirty="0" smtClean="0">
                <a:solidFill>
                  <a:srgbClr val="000000"/>
                </a:solidFill>
              </a:rPr>
              <a:t> sera </a:t>
            </a:r>
            <a:r>
              <a:rPr lang="fr-FR" altLang="fr-FR" dirty="0" err="1" smtClean="0">
                <a:solidFill>
                  <a:srgbClr val="000000"/>
                </a:solidFill>
              </a:rPr>
              <a:t>from</a:t>
            </a:r>
            <a:r>
              <a:rPr lang="fr-FR" altLang="fr-FR" dirty="0" smtClean="0">
                <a:solidFill>
                  <a:srgbClr val="000000"/>
                </a:solidFill>
              </a:rPr>
              <a:t> 28 HIV-infections </a:t>
            </a:r>
            <a:r>
              <a:rPr lang="fr-FR" altLang="fr-FR" dirty="0" err="1" smtClean="0">
                <a:solidFill>
                  <a:srgbClr val="000000"/>
                </a:solidFill>
              </a:rPr>
              <a:t>during</a:t>
            </a:r>
            <a:r>
              <a:rPr lang="fr-FR" altLang="fr-FR" dirty="0" smtClean="0">
                <a:solidFill>
                  <a:srgbClr val="000000"/>
                </a:solidFill>
              </a:rPr>
              <a:t> the trial </a:t>
            </a:r>
          </a:p>
        </p:txBody>
      </p:sp>
      <p:sp>
        <p:nvSpPr>
          <p:cNvPr id="111650" name="ZoneTexte 8"/>
          <p:cNvSpPr txBox="1">
            <a:spLocks noChangeArrowheads="1"/>
          </p:cNvSpPr>
          <p:nvPr/>
        </p:nvSpPr>
        <p:spPr bwMode="auto">
          <a:xfrm>
            <a:off x="214121" y="4242217"/>
            <a:ext cx="8686801" cy="64633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algn="ctr" eaLnBrk="0" hangingPunct="0"/>
            <a:r>
              <a:rPr lang="fr-FR" altLang="fr-FR" b="1" dirty="0" err="1" smtClean="0">
                <a:solidFill>
                  <a:srgbClr val="000000"/>
                </a:solidFill>
              </a:rPr>
              <a:t>Two</a:t>
            </a:r>
            <a:r>
              <a:rPr lang="fr-FR" altLang="fr-FR" b="1" dirty="0" smtClean="0">
                <a:solidFill>
                  <a:srgbClr val="000000"/>
                </a:solidFill>
              </a:rPr>
              <a:t> patients </a:t>
            </a:r>
            <a:r>
              <a:rPr lang="fr-FR" altLang="fr-FR" b="1" dirty="0" err="1" smtClean="0">
                <a:solidFill>
                  <a:srgbClr val="000000"/>
                </a:solidFill>
              </a:rPr>
              <a:t>with</a:t>
            </a:r>
            <a:r>
              <a:rPr lang="fr-FR" altLang="fr-FR" b="1" dirty="0" smtClean="0">
                <a:solidFill>
                  <a:srgbClr val="000000"/>
                </a:solidFill>
              </a:rPr>
              <a:t> </a:t>
            </a:r>
            <a:r>
              <a:rPr lang="fr-FR" altLang="fr-FR" b="1" dirty="0" err="1" smtClean="0">
                <a:solidFill>
                  <a:srgbClr val="000000"/>
                </a:solidFill>
              </a:rPr>
              <a:t>negative</a:t>
            </a:r>
            <a:r>
              <a:rPr lang="fr-FR" altLang="fr-FR" b="1" dirty="0" smtClean="0">
                <a:solidFill>
                  <a:srgbClr val="000000"/>
                </a:solidFill>
              </a:rPr>
              <a:t> 4G at </a:t>
            </a:r>
            <a:r>
              <a:rPr lang="fr-FR" altLang="fr-FR" b="1" dirty="0" err="1" smtClean="0">
                <a:solidFill>
                  <a:srgbClr val="000000"/>
                </a:solidFill>
              </a:rPr>
              <a:t>screen</a:t>
            </a:r>
            <a:r>
              <a:rPr lang="fr-FR" altLang="fr-FR" b="1" dirty="0" smtClean="0">
                <a:solidFill>
                  <a:srgbClr val="000000"/>
                </a:solidFill>
              </a:rPr>
              <a:t> were </a:t>
            </a:r>
            <a:r>
              <a:rPr lang="fr-FR" altLang="fr-FR" b="1" dirty="0" err="1" smtClean="0">
                <a:solidFill>
                  <a:srgbClr val="000000"/>
                </a:solidFill>
              </a:rPr>
              <a:t>diagnosed</a:t>
            </a:r>
            <a:r>
              <a:rPr lang="fr-FR" altLang="fr-FR" b="1" dirty="0" smtClean="0">
                <a:solidFill>
                  <a:srgbClr val="000000"/>
                </a:solidFill>
              </a:rPr>
              <a:t> one </a:t>
            </a:r>
            <a:r>
              <a:rPr lang="fr-FR" altLang="fr-FR" b="1" dirty="0" err="1" smtClean="0">
                <a:solidFill>
                  <a:srgbClr val="000000"/>
                </a:solidFill>
              </a:rPr>
              <a:t>month</a:t>
            </a:r>
            <a:r>
              <a:rPr lang="fr-FR" altLang="fr-FR" b="1" dirty="0" smtClean="0">
                <a:solidFill>
                  <a:srgbClr val="000000"/>
                </a:solidFill>
              </a:rPr>
              <a:t> </a:t>
            </a:r>
            <a:r>
              <a:rPr lang="fr-FR" altLang="fr-FR" b="1" dirty="0" err="1" smtClean="0">
                <a:solidFill>
                  <a:srgbClr val="000000"/>
                </a:solidFill>
              </a:rPr>
              <a:t>later</a:t>
            </a:r>
            <a:r>
              <a:rPr lang="fr-FR" altLang="fr-FR" b="1" dirty="0" smtClean="0">
                <a:solidFill>
                  <a:srgbClr val="000000"/>
                </a:solidFill>
              </a:rPr>
              <a:t> </a:t>
            </a:r>
            <a:r>
              <a:rPr lang="fr-FR" altLang="fr-FR" b="1" dirty="0" err="1" smtClean="0">
                <a:solidFill>
                  <a:srgbClr val="000000"/>
                </a:solidFill>
              </a:rPr>
              <a:t>with</a:t>
            </a:r>
            <a:r>
              <a:rPr lang="fr-FR" altLang="fr-FR" b="1" dirty="0" smtClean="0">
                <a:solidFill>
                  <a:srgbClr val="000000"/>
                </a:solidFill>
              </a:rPr>
              <a:t> a positive 4th G </a:t>
            </a:r>
            <a:r>
              <a:rPr lang="fr-FR" altLang="fr-FR" b="1" dirty="0" err="1" smtClean="0">
                <a:solidFill>
                  <a:srgbClr val="000000"/>
                </a:solidFill>
              </a:rPr>
              <a:t>assay</a:t>
            </a:r>
            <a:r>
              <a:rPr lang="fr-FR" altLang="fr-FR" b="1" dirty="0" smtClean="0">
                <a:solidFill>
                  <a:srgbClr val="000000"/>
                </a:solidFill>
              </a:rPr>
              <a:t> </a:t>
            </a:r>
            <a:r>
              <a:rPr lang="fr-FR" altLang="fr-FR" b="1" dirty="0" err="1" smtClean="0">
                <a:solidFill>
                  <a:srgbClr val="000000"/>
                </a:solidFill>
              </a:rPr>
              <a:t>with</a:t>
            </a:r>
            <a:r>
              <a:rPr lang="fr-FR" altLang="fr-FR" b="1" dirty="0" smtClean="0">
                <a:solidFill>
                  <a:srgbClr val="000000"/>
                </a:solidFill>
              </a:rPr>
              <a:t> plasma HIV </a:t>
            </a:r>
            <a:r>
              <a:rPr lang="fr-FR" altLang="fr-FR" b="1" dirty="0">
                <a:solidFill>
                  <a:srgbClr val="000000"/>
                </a:solidFill>
              </a:rPr>
              <a:t>RNA </a:t>
            </a:r>
            <a:r>
              <a:rPr lang="fr-FR" altLang="fr-FR" b="1" dirty="0" smtClean="0">
                <a:solidFill>
                  <a:srgbClr val="000000"/>
                </a:solidFill>
              </a:rPr>
              <a:t>at </a:t>
            </a:r>
            <a:r>
              <a:rPr lang="fr-FR" altLang="fr-FR" b="1" dirty="0" err="1" smtClean="0">
                <a:solidFill>
                  <a:srgbClr val="000000"/>
                </a:solidFill>
              </a:rPr>
              <a:t>screen</a:t>
            </a:r>
            <a:r>
              <a:rPr lang="fr-FR" altLang="fr-FR" b="1" dirty="0" smtClean="0">
                <a:solidFill>
                  <a:srgbClr val="000000"/>
                </a:solidFill>
              </a:rPr>
              <a:t>: 110 </a:t>
            </a:r>
            <a:r>
              <a:rPr lang="fr-FR" altLang="fr-FR" b="1" dirty="0">
                <a:solidFill>
                  <a:srgbClr val="000000"/>
                </a:solidFill>
              </a:rPr>
              <a:t>and 450 </a:t>
            </a:r>
            <a:r>
              <a:rPr lang="fr-FR" altLang="fr-FR" b="1" dirty="0" smtClean="0">
                <a:solidFill>
                  <a:srgbClr val="000000"/>
                </a:solidFill>
              </a:rPr>
              <a:t>c/</a:t>
            </a:r>
            <a:r>
              <a:rPr lang="fr-FR" altLang="fr-FR" b="1" dirty="0" err="1" smtClean="0">
                <a:solidFill>
                  <a:srgbClr val="000000"/>
                </a:solidFill>
              </a:rPr>
              <a:t>mL</a:t>
            </a:r>
            <a:r>
              <a:rPr lang="fr-FR" altLang="fr-FR" b="1" dirty="0" smtClean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371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835" y="833438"/>
            <a:ext cx="8197351" cy="41100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31763" y="14287"/>
            <a:ext cx="8867775" cy="707886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r-FR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Determination</a:t>
            </a:r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HIV </a:t>
            </a:r>
            <a:r>
              <a:rPr lang="fr-FR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Status</a:t>
            </a:r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for PrEP Provision </a:t>
            </a:r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fr-FR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CDC and IAS-USA </a:t>
            </a:r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Guidelines</a:t>
            </a:r>
          </a:p>
        </p:txBody>
      </p:sp>
      <p:sp>
        <p:nvSpPr>
          <p:cNvPr id="115716" name="ZoneTexte 1"/>
          <p:cNvSpPr txBox="1">
            <a:spLocks noChangeArrowheads="1"/>
          </p:cNvSpPr>
          <p:nvPr/>
        </p:nvSpPr>
        <p:spPr bwMode="auto">
          <a:xfrm>
            <a:off x="7162801" y="4929186"/>
            <a:ext cx="9205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fr-FR" altLang="fr-FR" sz="1200" dirty="0" smtClean="0">
                <a:solidFill>
                  <a:srgbClr val="000000"/>
                </a:solidFill>
              </a:rPr>
              <a:t>Saag M. et al JAMA 2018</a:t>
            </a:r>
          </a:p>
        </p:txBody>
      </p:sp>
      <p:sp>
        <p:nvSpPr>
          <p:cNvPr id="3" name="Ellipse 2"/>
          <p:cNvSpPr/>
          <p:nvPr/>
        </p:nvSpPr>
        <p:spPr>
          <a:xfrm>
            <a:off x="3657599" y="2599135"/>
            <a:ext cx="1901825" cy="857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5943600" y="2628900"/>
            <a:ext cx="1744663" cy="8465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1524000" y="2596754"/>
            <a:ext cx="1752600" cy="857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ZoneTexte 1"/>
          <p:cNvSpPr txBox="1">
            <a:spLocks noChangeArrowheads="1"/>
          </p:cNvSpPr>
          <p:nvPr/>
        </p:nvSpPr>
        <p:spPr bwMode="auto">
          <a:xfrm>
            <a:off x="2749550" y="4936332"/>
            <a:ext cx="44129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fr-FR" altLang="fr-FR" sz="1200" dirty="0" smtClean="0">
                <a:solidFill>
                  <a:srgbClr val="000000"/>
                </a:solidFill>
              </a:rPr>
              <a:t>https://www.cdc.gov/hivpdf/guidelines/PrEPguidelines2017.pdf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55650" y="2190750"/>
            <a:ext cx="7620000" cy="156966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dirty="0" smtClean="0"/>
          </a:p>
          <a:p>
            <a:pPr algn="ctr"/>
            <a:r>
              <a:rPr lang="fr-FR" sz="2000" b="1" dirty="0" smtClean="0"/>
              <a:t>PrEP </a:t>
            </a:r>
            <a:r>
              <a:rPr lang="fr-FR" sz="2000" b="1" dirty="0" err="1" smtClean="0"/>
              <a:t>users</a:t>
            </a:r>
            <a:r>
              <a:rPr lang="fr-FR" sz="2000" b="1" dirty="0" smtClean="0"/>
              <a:t> are at high </a:t>
            </a:r>
            <a:r>
              <a:rPr lang="fr-FR" sz="2000" b="1" dirty="0" err="1" smtClean="0"/>
              <a:t>risk</a:t>
            </a:r>
            <a:r>
              <a:rPr lang="fr-FR" sz="2000" b="1" dirty="0" smtClean="0"/>
              <a:t> of HIV-infection and a </a:t>
            </a:r>
            <a:r>
              <a:rPr lang="fr-FR" sz="2000" b="1" dirty="0" err="1" smtClean="0"/>
              <a:t>visit</a:t>
            </a:r>
            <a:r>
              <a:rPr lang="fr-FR" sz="2000" b="1" dirty="0" smtClean="0"/>
              <a:t> one </a:t>
            </a:r>
            <a:r>
              <a:rPr lang="fr-FR" sz="2000" b="1" dirty="0" err="1" smtClean="0"/>
              <a:t>month</a:t>
            </a:r>
            <a:r>
              <a:rPr lang="fr-FR" sz="2000" b="1" dirty="0" smtClean="0"/>
              <a:t> post-</a:t>
            </a:r>
            <a:r>
              <a:rPr lang="fr-FR" sz="2000" b="1" dirty="0"/>
              <a:t>P</a:t>
            </a:r>
            <a:r>
              <a:rPr lang="fr-FR" sz="2000" b="1" dirty="0" smtClean="0"/>
              <a:t>rEP initiation </a:t>
            </a:r>
            <a:r>
              <a:rPr lang="fr-FR" sz="2000" b="1" dirty="0" err="1" smtClean="0"/>
              <a:t>will</a:t>
            </a:r>
            <a:r>
              <a:rPr lang="fr-FR" sz="2000" b="1" dirty="0" smtClean="0"/>
              <a:t> diagnose </a:t>
            </a:r>
            <a:r>
              <a:rPr lang="fr-FR" sz="2000" b="1" dirty="0" err="1" smtClean="0"/>
              <a:t>missed</a:t>
            </a:r>
            <a:r>
              <a:rPr lang="fr-FR" sz="2000" b="1" dirty="0" smtClean="0"/>
              <a:t> </a:t>
            </a:r>
          </a:p>
          <a:p>
            <a:pPr algn="ctr"/>
            <a:r>
              <a:rPr lang="fr-FR" sz="2000" b="1" dirty="0" smtClean="0"/>
              <a:t>acute HIV-infection at PrEP initiation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63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14300"/>
            <a:ext cx="8686800" cy="800100"/>
          </a:xfrm>
          <a:solidFill>
            <a:schemeClr val="accent5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fr-FR" sz="2800" b="1" dirty="0" smtClean="0"/>
              <a:t>Multiple Causes of HIV Positive Tests </a:t>
            </a:r>
            <a:br>
              <a:rPr lang="en-US" altLang="fr-FR" sz="2800" b="1" dirty="0" smtClean="0"/>
            </a:br>
            <a:r>
              <a:rPr lang="en-US" altLang="fr-FR" sz="2800" b="1" dirty="0" smtClean="0"/>
              <a:t>in PrEP Users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74032"/>
            <a:ext cx="8458200" cy="3365897"/>
          </a:xfrm>
        </p:spPr>
        <p:txBody>
          <a:bodyPr/>
          <a:lstStyle/>
          <a:p>
            <a:pPr>
              <a:spcBef>
                <a:spcPct val="40000"/>
              </a:spcBef>
              <a:spcAft>
                <a:spcPct val="400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fr-FR" sz="2400" dirty="0" smtClean="0">
                <a:solidFill>
                  <a:schemeClr val="bg1">
                    <a:lumMod val="65000"/>
                  </a:schemeClr>
                </a:solidFill>
              </a:rPr>
              <a:t>PrEP discontinuation or low adherence </a:t>
            </a:r>
          </a:p>
          <a:p>
            <a:pPr>
              <a:spcBef>
                <a:spcPct val="40000"/>
              </a:spcBef>
              <a:spcAft>
                <a:spcPct val="400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fr-FR" sz="2400" dirty="0" smtClean="0">
                <a:solidFill>
                  <a:schemeClr val="bg1">
                    <a:lumMod val="65000"/>
                  </a:schemeClr>
                </a:solidFill>
              </a:rPr>
              <a:t>HIV-infection before PrEP initiation</a:t>
            </a:r>
          </a:p>
          <a:p>
            <a:pPr>
              <a:spcBef>
                <a:spcPct val="40000"/>
              </a:spcBef>
              <a:spcAft>
                <a:spcPct val="400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fr-FR" sz="2400" b="1" dirty="0" smtClean="0"/>
              <a:t>Breakthrough infection with a resistant virus</a:t>
            </a:r>
          </a:p>
          <a:p>
            <a:pPr>
              <a:spcBef>
                <a:spcPct val="40000"/>
              </a:spcBef>
              <a:spcAft>
                <a:spcPct val="400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fr-FR" sz="2400" dirty="0" smtClean="0">
                <a:solidFill>
                  <a:schemeClr val="bg1">
                    <a:lumMod val="65000"/>
                  </a:schemeClr>
                </a:solidFill>
              </a:rPr>
              <a:t>Breakthrough </a:t>
            </a:r>
            <a:r>
              <a:rPr lang="en-US" altLang="fr-FR" sz="2400" dirty="0">
                <a:solidFill>
                  <a:schemeClr val="bg1">
                    <a:lumMod val="65000"/>
                  </a:schemeClr>
                </a:solidFill>
              </a:rPr>
              <a:t>infection </a:t>
            </a:r>
            <a:r>
              <a:rPr lang="en-US" altLang="fr-FR" sz="2400" dirty="0" smtClean="0">
                <a:solidFill>
                  <a:schemeClr val="bg1">
                    <a:lumMod val="65000"/>
                  </a:schemeClr>
                </a:solidFill>
              </a:rPr>
              <a:t>with </a:t>
            </a:r>
            <a:r>
              <a:rPr lang="en-US" altLang="fr-FR" sz="2400" dirty="0">
                <a:solidFill>
                  <a:schemeClr val="bg1">
                    <a:lumMod val="65000"/>
                  </a:schemeClr>
                </a:solidFill>
              </a:rPr>
              <a:t>a </a:t>
            </a:r>
            <a:r>
              <a:rPr lang="en-US" altLang="fr-FR" sz="2400" dirty="0" smtClean="0">
                <a:solidFill>
                  <a:schemeClr val="bg1">
                    <a:lumMod val="65000"/>
                  </a:schemeClr>
                </a:solidFill>
              </a:rPr>
              <a:t>susceptible virus</a:t>
            </a:r>
          </a:p>
          <a:p>
            <a:pPr>
              <a:spcBef>
                <a:spcPct val="40000"/>
              </a:spcBef>
              <a:spcAft>
                <a:spcPct val="400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fr-FR" sz="2400" dirty="0" smtClean="0">
                <a:solidFill>
                  <a:schemeClr val="bg1">
                    <a:lumMod val="65000"/>
                  </a:schemeClr>
                </a:solidFill>
              </a:rPr>
              <a:t>False-positive HIV test</a:t>
            </a:r>
            <a:endParaRPr lang="en-US" altLang="fr-FR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8309" name="ZoneTexte 1"/>
          <p:cNvSpPr txBox="1">
            <a:spLocks noChangeArrowheads="1"/>
          </p:cNvSpPr>
          <p:nvPr/>
        </p:nvSpPr>
        <p:spPr bwMode="auto">
          <a:xfrm>
            <a:off x="304800" y="1085850"/>
            <a:ext cx="861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r>
              <a:rPr lang="fr-FR" altLang="fr-FR" sz="2800" b="1" dirty="0" smtClean="0">
                <a:solidFill>
                  <a:srgbClr val="000000"/>
                </a:solidFill>
              </a:rPr>
              <a:t>Rare </a:t>
            </a:r>
            <a:r>
              <a:rPr lang="fr-FR" altLang="fr-FR" sz="2800" b="1" dirty="0" err="1" smtClean="0">
                <a:solidFill>
                  <a:srgbClr val="000000"/>
                </a:solidFill>
              </a:rPr>
              <a:t>events</a:t>
            </a:r>
            <a:r>
              <a:rPr lang="fr-FR" altLang="fr-FR" sz="2800" b="1" dirty="0" smtClean="0">
                <a:solidFill>
                  <a:srgbClr val="000000"/>
                </a:solidFill>
              </a:rPr>
              <a:t> </a:t>
            </a:r>
            <a:r>
              <a:rPr lang="fr-FR" altLang="fr-FR" sz="2800" b="1" dirty="0" err="1" smtClean="0">
                <a:solidFill>
                  <a:srgbClr val="000000"/>
                </a:solidFill>
              </a:rPr>
              <a:t>which</a:t>
            </a:r>
            <a:r>
              <a:rPr lang="fr-FR" altLang="fr-FR" sz="2800" b="1" dirty="0" smtClean="0">
                <a:solidFill>
                  <a:srgbClr val="000000"/>
                </a:solidFill>
              </a:rPr>
              <a:t> </a:t>
            </a:r>
            <a:r>
              <a:rPr lang="fr-FR" altLang="fr-FR" sz="2800" b="1" dirty="0" err="1" smtClean="0">
                <a:solidFill>
                  <a:srgbClr val="000000"/>
                </a:solidFill>
              </a:rPr>
              <a:t>need</a:t>
            </a:r>
            <a:r>
              <a:rPr lang="fr-FR" altLang="fr-FR" sz="2800" b="1" dirty="0" smtClean="0">
                <a:solidFill>
                  <a:srgbClr val="000000"/>
                </a:solidFill>
              </a:rPr>
              <a:t> </a:t>
            </a:r>
            <a:r>
              <a:rPr lang="fr-FR" altLang="fr-FR" sz="2800" b="1" dirty="0" err="1" smtClean="0">
                <a:solidFill>
                  <a:srgbClr val="000000"/>
                </a:solidFill>
              </a:rPr>
              <a:t>thorough</a:t>
            </a:r>
            <a:r>
              <a:rPr lang="fr-FR" altLang="fr-FR" sz="2800" b="1" dirty="0">
                <a:solidFill>
                  <a:srgbClr val="000000"/>
                </a:solidFill>
              </a:rPr>
              <a:t> </a:t>
            </a:r>
            <a:r>
              <a:rPr lang="fr-FR" altLang="fr-FR" sz="2800" b="1" dirty="0" smtClean="0">
                <a:solidFill>
                  <a:srgbClr val="000000"/>
                </a:solidFill>
              </a:rPr>
              <a:t>investigations </a:t>
            </a:r>
          </a:p>
        </p:txBody>
      </p:sp>
    </p:spTree>
    <p:extLst>
      <p:ext uri="{BB962C8B-B14F-4D97-AF65-F5344CB8AC3E}">
        <p14:creationId xmlns:p14="http://schemas.microsoft.com/office/powerpoint/2010/main" val="8253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CDCDCF"/>
      </a:dk1>
      <a:lt1>
        <a:srgbClr val="FFFFFF"/>
      </a:lt1>
      <a:dk2>
        <a:srgbClr val="09003E"/>
      </a:dk2>
      <a:lt2>
        <a:srgbClr val="F2F23A"/>
      </a:lt2>
      <a:accent1>
        <a:srgbClr val="12AD2B"/>
      </a:accent1>
      <a:accent2>
        <a:srgbClr val="5AAACE"/>
      </a:accent2>
      <a:accent3>
        <a:srgbClr val="AAAAAF"/>
      </a:accent3>
      <a:accent4>
        <a:srgbClr val="DADADA"/>
      </a:accent4>
      <a:accent5>
        <a:srgbClr val="AAD3AC"/>
      </a:accent5>
      <a:accent6>
        <a:srgbClr val="519ABA"/>
      </a:accent6>
      <a:hlink>
        <a:srgbClr val="F6A108"/>
      </a:hlink>
      <a:folHlink>
        <a:srgbClr val="2B85B8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Custom Design 1">
      <a:dk1>
        <a:srgbClr val="CDCDCF"/>
      </a:dk1>
      <a:lt1>
        <a:srgbClr val="FFFFFF"/>
      </a:lt1>
      <a:dk2>
        <a:srgbClr val="09003E"/>
      </a:dk2>
      <a:lt2>
        <a:srgbClr val="F2F23A"/>
      </a:lt2>
      <a:accent1>
        <a:srgbClr val="12AD2B"/>
      </a:accent1>
      <a:accent2>
        <a:srgbClr val="5AAACE"/>
      </a:accent2>
      <a:accent3>
        <a:srgbClr val="AAAAAF"/>
      </a:accent3>
      <a:accent4>
        <a:srgbClr val="DADADA"/>
      </a:accent4>
      <a:accent5>
        <a:srgbClr val="AAD3AC"/>
      </a:accent5>
      <a:accent6>
        <a:srgbClr val="519ABA"/>
      </a:accent6>
      <a:hlink>
        <a:srgbClr val="F6A108"/>
      </a:hlink>
      <a:folHlink>
        <a:srgbClr val="2B85B8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5.xml><?xml version="1.0" encoding="utf-8"?>
<a:theme xmlns:a="http://schemas.openxmlformats.org/drawingml/2006/main" name="15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4232</TotalTime>
  <Words>2984</Words>
  <Application>Microsoft Office PowerPoint</Application>
  <PresentationFormat>Affichage à l'écran (16:9)</PresentationFormat>
  <Paragraphs>658</Paragraphs>
  <Slides>30</Slides>
  <Notes>28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30</vt:i4>
      </vt:variant>
    </vt:vector>
  </HeadingPairs>
  <TitlesOfParts>
    <vt:vector size="48" baseType="lpstr">
      <vt:lpstr>MS PGothic</vt:lpstr>
      <vt:lpstr>MS PGothic</vt:lpstr>
      <vt:lpstr>Arial</vt:lpstr>
      <vt:lpstr>Calibri</vt:lpstr>
      <vt:lpstr>Franklin Gothic Book</vt:lpstr>
      <vt:lpstr>Georgia</vt:lpstr>
      <vt:lpstr>Raleway</vt:lpstr>
      <vt:lpstr>Times New Roman</vt:lpstr>
      <vt:lpstr>Verdana</vt:lpstr>
      <vt:lpstr>Wingdings</vt:lpstr>
      <vt:lpstr>ヒラギノ角ゴ Pro W3</vt:lpstr>
      <vt:lpstr>Thème Office</vt:lpstr>
      <vt:lpstr>Custom Design</vt:lpstr>
      <vt:lpstr>1_Custom Design</vt:lpstr>
      <vt:lpstr>AIDS 2016_Template</vt:lpstr>
      <vt:lpstr>15_Modèle par défaut</vt:lpstr>
      <vt:lpstr>Modèle par défaut</vt:lpstr>
      <vt:lpstr>2_Modèle par défaut</vt:lpstr>
      <vt:lpstr>Clinical Management of PrEP Users  Who Test Positive for HIV</vt:lpstr>
      <vt:lpstr>Disclosures</vt:lpstr>
      <vt:lpstr>Multiple Causes of HIV Positive Tests  in PrEP Users</vt:lpstr>
      <vt:lpstr>Présentation PowerPoint</vt:lpstr>
      <vt:lpstr>iPrEx OLE: HIV Incidence According to  TFV-DP Levels in DBS</vt:lpstr>
      <vt:lpstr>Multiple Causes of HIV Positive Tests  in PrEP Users</vt:lpstr>
      <vt:lpstr>Présentation PowerPoint</vt:lpstr>
      <vt:lpstr>Présentation PowerPoint</vt:lpstr>
      <vt:lpstr>Multiple Causes of HIV Positive Tests  in PrEP Users</vt:lpstr>
      <vt:lpstr>Présentation PowerPoint</vt:lpstr>
      <vt:lpstr>   Effect of TDF/FTC against Rectal Challenges with R-SHIV and M184V   </vt:lpstr>
      <vt:lpstr>Selection of Drug Resistance  in Clinical Trials with TDF/FTC for PrEP</vt:lpstr>
      <vt:lpstr>    Effect of TDF/FTC against Rectal Challenges with R-SHIV and K65R    </vt:lpstr>
      <vt:lpstr>Présentation PowerPoint</vt:lpstr>
      <vt:lpstr>Multiple Causes of HIV Positive Tests  in PrEP Users</vt:lpstr>
      <vt:lpstr>Acquisition of TDF/FTC Suceptible HIV  Despite High PrEP Adherence</vt:lpstr>
      <vt:lpstr>Présentation PowerPoint</vt:lpstr>
      <vt:lpstr>Acquisition of TDF/FTC Suceptible HIV  Despite High PrEP Adherence</vt:lpstr>
      <vt:lpstr>Multiple Causes of HIV Positive Tests  in PrEP Users</vt:lpstr>
      <vt:lpstr>False-Positive HIV 4G-EIA  in a PrEP User ?</vt:lpstr>
      <vt:lpstr>Présentation PowerPoint</vt:lpstr>
      <vt:lpstr> Treatment of HIV Infection on PrEP </vt:lpstr>
      <vt:lpstr> Summary </vt:lpstr>
      <vt:lpstr>Acknowledgments</vt:lpstr>
      <vt:lpstr>Présentation PowerPoint</vt:lpstr>
      <vt:lpstr>Présentation PowerPoint</vt:lpstr>
      <vt:lpstr>Positive HIV Test Results in a PrEP User </vt:lpstr>
      <vt:lpstr>PrEP Failures in BMSM</vt:lpstr>
      <vt:lpstr>PrEP Failures in BMSM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SARLAT Nathalie</dc:creator>
  <cp:lastModifiedBy>Jean-michel Molina</cp:lastModifiedBy>
  <cp:revision>279</cp:revision>
  <cp:lastPrinted>2019-07-18T10:31:22Z</cp:lastPrinted>
  <dcterms:created xsi:type="dcterms:W3CDTF">1601-01-01T00:00:00Z</dcterms:created>
  <dcterms:modified xsi:type="dcterms:W3CDTF">2019-07-23T11:55:32Z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